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8" r:id="rId2"/>
  </p:sldMasterIdLst>
  <p:notesMasterIdLst>
    <p:notesMasterId r:id="rId57"/>
  </p:notesMasterIdLst>
  <p:handoutMasterIdLst>
    <p:handoutMasterId r:id="rId58"/>
  </p:handoutMasterIdLst>
  <p:sldIdLst>
    <p:sldId id="402" r:id="rId3"/>
    <p:sldId id="404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405" r:id="rId5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3E94C4"/>
    <a:srgbClr val="6F7A2E"/>
    <a:srgbClr val="FFFFFF"/>
    <a:srgbClr val="F8F8F8"/>
    <a:srgbClr val="FFFF00"/>
    <a:srgbClr val="000099"/>
    <a:srgbClr val="003366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62" autoAdjust="0"/>
  </p:normalViewPr>
  <p:slideViewPr>
    <p:cSldViewPr>
      <p:cViewPr>
        <p:scale>
          <a:sx n="77" d="100"/>
          <a:sy n="77" d="100"/>
        </p:scale>
        <p:origin x="-1603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BD575D2-93D9-4512-A9ED-3FFFDB0AF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FE607A1-80D0-471C-AA18-216E618EF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7A1-80D0-471C-AA18-216E618EF0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0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485512-39FF-48F7-8055-ACFA2AFD2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 userDrawn="1"/>
        </p:nvSpPr>
        <p:spPr bwMode="auto">
          <a:xfrm>
            <a:off x="762000" y="838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 userDrawn="1"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1A6409-876E-4C95-A399-93130E1CA4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41700F-4189-4D2B-88D9-196759604D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7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1A6409-876E-4C95-A399-93130E1CA4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9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41700F-4189-4D2B-88D9-196759604D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2" y="6356353"/>
            <a:ext cx="2133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5" y="6356353"/>
            <a:ext cx="2895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fld id="{FF29D800-482C-4F76-9DE9-E7C8DB51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4" r:id="rId15"/>
    <p:sldLayoutId id="2147483725" r:id="rId16"/>
    <p:sldLayoutId id="214748372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18" Type="http://schemas.openxmlformats.org/officeDocument/2006/relationships/slide" Target="slide20.xml"/><Relationship Id="rId26" Type="http://schemas.openxmlformats.org/officeDocument/2006/relationships/slide" Target="slide52.xml"/><Relationship Id="rId3" Type="http://schemas.openxmlformats.org/officeDocument/2006/relationships/slide" Target="slide14.xml"/><Relationship Id="rId21" Type="http://schemas.openxmlformats.org/officeDocument/2006/relationships/slide" Target="slide50.xml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openxmlformats.org/officeDocument/2006/relationships/slide" Target="slide10.xml"/><Relationship Id="rId25" Type="http://schemas.openxmlformats.org/officeDocument/2006/relationships/slide" Target="slide42.xml"/><Relationship Id="rId2" Type="http://schemas.openxmlformats.org/officeDocument/2006/relationships/slide" Target="slide4.xml"/><Relationship Id="rId16" Type="http://schemas.openxmlformats.org/officeDocument/2006/relationships/slide" Target="slide48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44.xml"/><Relationship Id="rId11" Type="http://schemas.openxmlformats.org/officeDocument/2006/relationships/slide" Target="slide46.xml"/><Relationship Id="rId24" Type="http://schemas.openxmlformats.org/officeDocument/2006/relationships/slide" Target="slide32.xml"/><Relationship Id="rId5" Type="http://schemas.openxmlformats.org/officeDocument/2006/relationships/slide" Target="slide34.xml"/><Relationship Id="rId15" Type="http://schemas.openxmlformats.org/officeDocument/2006/relationships/slide" Target="slide38.xml"/><Relationship Id="rId23" Type="http://schemas.openxmlformats.org/officeDocument/2006/relationships/slide" Target="slide22.xml"/><Relationship Id="rId10" Type="http://schemas.openxmlformats.org/officeDocument/2006/relationships/slide" Target="slide36.xml"/><Relationship Id="rId19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6.xml"/><Relationship Id="rId14" Type="http://schemas.openxmlformats.org/officeDocument/2006/relationships/slide" Target="slide28.xml"/><Relationship Id="rId22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84168" y="2636912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4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00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3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4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621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Statistics show that the higher your level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of education, the less likely you are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to experience this.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UNEMPLOYMENT</a:t>
            </a:r>
            <a:endParaRPr lang="en-US" sz="3200" cap="non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name of the form you should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fill out when planning how you will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finance post-secondary education.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9833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FAFSA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(FREE APPLICATION FOR FEDERAL STUDENT AID)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These are the payments people receive for providing labor in the marketplace.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WAGES OR SALARIES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money an institution pays you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>
                <a:solidFill>
                  <a:srgbClr val="404040"/>
                </a:solidFill>
              </a:rPr>
              <a:t>f</a:t>
            </a:r>
            <a:r>
              <a:rPr lang="en-US" sz="3200" cap="none" dirty="0" smtClean="0">
                <a:solidFill>
                  <a:srgbClr val="404040"/>
                </a:solidFill>
              </a:rPr>
              <a:t>or use of your funds.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INTEREST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These are a required payment </a:t>
            </a:r>
            <a:br>
              <a:rPr lang="en-US" sz="3200" cap="none" dirty="0" smtClean="0">
                <a:solidFill>
                  <a:srgbClr val="404040"/>
                </a:solidFill>
              </a:rPr>
            </a:br>
            <a:r>
              <a:rPr lang="en-US" sz="3200" cap="none" dirty="0" smtClean="0">
                <a:solidFill>
                  <a:srgbClr val="404040"/>
                </a:solidFill>
              </a:rPr>
              <a:t>to the government on income.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9071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TAXES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7096" y="0"/>
            <a:ext cx="9161096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667000"/>
            <a:ext cx="9144000" cy="739775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es-ES" sz="4400" dirty="0" err="1" smtClean="0">
                <a:solidFill>
                  <a:schemeClr val="bg1"/>
                </a:solidFill>
              </a:rPr>
              <a:t>Financial</a:t>
            </a:r>
            <a:r>
              <a:rPr lang="es-ES" sz="4400" dirty="0" smtClean="0">
                <a:solidFill>
                  <a:schemeClr val="bg1"/>
                </a:solidFill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</a:rPr>
              <a:t>Trivia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905000"/>
            <a:ext cx="9144000" cy="6463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Supplement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Lesson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4: </a:t>
            </a:r>
          </a:p>
          <a:p>
            <a:pPr algn="ctr">
              <a:lnSpc>
                <a:spcPct val="100000"/>
              </a:lnSpc>
            </a:pP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Back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School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42" y="5085185"/>
            <a:ext cx="3172716" cy="3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Cash, check, debit card,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credit card, and automatic payment</a:t>
            </a:r>
            <a:br>
              <a:rPr lang="en-US" sz="3200" cap="none" dirty="0" smtClean="0">
                <a:solidFill>
                  <a:srgbClr val="404040"/>
                </a:solidFill>
              </a:rPr>
            </a:br>
            <a:r>
              <a:rPr lang="en-US" sz="3200" cap="none" dirty="0" smtClean="0">
                <a:solidFill>
                  <a:srgbClr val="404040"/>
                </a:solidFill>
              </a:rPr>
              <a:t> are examples of this.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9071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 smtClean="0"/>
              <a:t>METHODS OF PAYMENT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type of income that reflects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what you earn after taxes.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NET INCOME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Easy Come, Easy Go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an itemized summary of probable income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and expenses for a given period. 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56966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BUDGET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a term for the outgoing cash flow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from your budget.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621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EXPENSES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847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These are the two categories of expenses.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/>
          </a:p>
          <a:p>
            <a:pPr marL="0" indent="0"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404040"/>
                </a:solidFill>
                <a:latin typeface="+mn-lt"/>
                <a:cs typeface="+mn-cs"/>
              </a:rPr>
              <a:t>ANSWER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 smtClean="0">
              <a:solidFill>
                <a:srgbClr val="404040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 b="0" dirty="0" smtClean="0">
                <a:solidFill>
                  <a:srgbClr val="404040"/>
                </a:solidFill>
                <a:latin typeface="+mn-lt"/>
                <a:cs typeface="+mn-cs"/>
              </a:rPr>
              <a:t>FIXED AND VARIABLE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68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5388938"/>
              </p:ext>
            </p:extLst>
          </p:nvPr>
        </p:nvGraphicFramePr>
        <p:xfrm>
          <a:off x="533400" y="1447800"/>
          <a:ext cx="8153400" cy="4343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0038"/>
                <a:gridCol w="1646237"/>
                <a:gridCol w="1644650"/>
                <a:gridCol w="1646238"/>
                <a:gridCol w="164623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 in Yourself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Easy Come, Easy 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My </a:t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Money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Here We Grow Again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Can’t Touch This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" action="ppaction://hlinksldjump"/>
                        </a:rPr>
                        <a:t>$100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3" action="ppaction://hlinksldjump"/>
                        </a:rPr>
                        <a:t>$100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4" action="ppaction://hlinksldjump"/>
                        </a:rPr>
                        <a:t>$100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5" action="ppaction://hlinksldjump"/>
                        </a:rPr>
                        <a:t>$100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6" action="ppaction://hlinksldjump"/>
                        </a:rPr>
                        <a:t>$100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7" action="ppaction://hlinksldjump"/>
                        </a:rPr>
                        <a:t>$200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8" action="ppaction://hlinksldjump"/>
                        </a:rPr>
                        <a:t>$200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9" action="ppaction://hlinksldjump"/>
                        </a:rPr>
                        <a:t>$200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0" action="ppaction://hlinksldjump"/>
                        </a:rPr>
                        <a:t>$200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1" action="ppaction://hlinksldjump"/>
                        </a:rPr>
                        <a:t>$200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2" action="ppaction://hlinksldjump"/>
                        </a:rPr>
                        <a:t>$300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3" action="ppaction://hlinksldjump"/>
                        </a:rPr>
                        <a:t>$300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4" action="ppaction://hlinksldjump"/>
                        </a:rPr>
                        <a:t>$300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5" action="ppaction://hlinksldjump"/>
                        </a:rPr>
                        <a:t>$300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6" action="ppaction://hlinksldjump"/>
                        </a:rPr>
                        <a:t>$300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7" action="ppaction://hlinksldjump"/>
                        </a:rPr>
                        <a:t>$400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8" action="ppaction://hlinksldjump"/>
                        </a:rPr>
                        <a:t>$400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19" action="ppaction://hlinksldjump"/>
                        </a:rPr>
                        <a:t>$400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0" action="ppaction://hlinksldjump"/>
                        </a:rPr>
                        <a:t>$400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1" action="ppaction://hlinksldjump"/>
                        </a:rPr>
                        <a:t>$400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2" action="ppaction://hlinksldjump"/>
                        </a:rPr>
                        <a:t>$500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3" action="ppaction://hlinksldjump"/>
                        </a:rPr>
                        <a:t>$500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4" action="ppaction://hlinksldjump"/>
                        </a:rPr>
                        <a:t>$500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5" action="ppaction://hlinksldjump"/>
                        </a:rPr>
                        <a:t>$500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  <a:hlinkClick r:id="rId26" action="ppaction://hlinksldjump"/>
                        </a:rPr>
                        <a:t>$500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3E94C4"/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772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These are the tools you would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use for saving money.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z="2800"/>
          </a:p>
          <a:p>
            <a:pPr marL="0" indent="0" algn="ctr">
              <a:buFont typeface="Wingdings" pitchFamily="2" charset="2"/>
              <a:buNone/>
            </a:pPr>
            <a:endParaRPr lang="en-U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04800" y="1524000"/>
            <a:ext cx="861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404040"/>
                </a:solidFill>
                <a:latin typeface="+mn-lt"/>
                <a:cs typeface="+mn-cs"/>
              </a:rPr>
              <a:t>ANSWER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 smtClean="0">
              <a:solidFill>
                <a:srgbClr val="404040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 b="0" dirty="0" smtClean="0">
                <a:solidFill>
                  <a:srgbClr val="404040"/>
                </a:solidFill>
                <a:latin typeface="+mn-lt"/>
                <a:cs typeface="+mn-cs"/>
              </a:rPr>
              <a:t>SAVINGS ACCOUNT, MONEY </a:t>
            </a:r>
            <a:br>
              <a:rPr lang="en-US" sz="3200" b="0" dirty="0" smtClean="0">
                <a:solidFill>
                  <a:srgbClr val="404040"/>
                </a:solidFill>
                <a:latin typeface="+mn-lt"/>
                <a:cs typeface="+mn-cs"/>
              </a:rPr>
            </a:br>
            <a:r>
              <a:rPr lang="en-US" sz="3200" b="0" dirty="0" smtClean="0">
                <a:solidFill>
                  <a:srgbClr val="404040"/>
                </a:solidFill>
                <a:latin typeface="+mn-lt"/>
                <a:cs typeface="+mn-cs"/>
              </a:rPr>
              <a:t>MARKET DEPOSIT ACCOUNT, 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3200" b="0" dirty="0" smtClean="0">
                <a:solidFill>
                  <a:srgbClr val="404040"/>
                </a:solidFill>
                <a:latin typeface="+mn-lt"/>
                <a:cs typeface="+mn-cs"/>
              </a:rPr>
              <a:t>CERTIFICATE OF DEPOSIT, SAVINGS BONDS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 smtClean="0">
              <a:solidFill>
                <a:srgbClr val="40404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 smtClean="0">
              <a:solidFill>
                <a:srgbClr val="404040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200" b="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56966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formula used to find the length of time, in years, it takes an amount of money saved to double when it receives compound interest.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RULE OF 72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My Money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847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disposable income minus consumption.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SAVINGS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847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These are reasons for saving.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EMERGENCIES, FUTURE NEEDS, ACHIEVE LONG-TERM FINANCIAL GOALS, GROWTH OF FUNDS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original amount of money deposited. 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PRINCIPAL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772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This is the knowledge, talent, and skills </a:t>
            </a:r>
            <a:br>
              <a:rPr lang="en-US" sz="3200" cap="none" dirty="0" smtClean="0"/>
            </a:br>
            <a:r>
              <a:rPr lang="en-US" sz="3200" cap="none" dirty="0" smtClean="0"/>
              <a:t>that people possess.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chemeClr val="bg1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/>
              </a:rPr>
              <a:t>Value: $100</a:t>
            </a:r>
            <a:endParaRPr lang="en-US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45458"/>
          </a:xfrm>
          <a:prstGeom prst="rightArrow">
            <a:avLst/>
          </a:prstGeom>
          <a:solidFill>
            <a:schemeClr val="accent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</a:rPr>
              <a:t>Answer</a:t>
            </a:r>
            <a:endParaRPr lang="en-US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This is the kind of interest paid only on the principal amount deposited into the account.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621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SIMPLE INTEREST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what an account will earn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 if funds are kept on deposit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for an agreed-upon term.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0621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INTEREST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Here We Grow Again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 smtClean="0"/>
              <a:t>This involves making a long-term commitment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 smtClean="0"/>
              <a:t>to put money away and let it grow.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56966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INVESTING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Typically, if you would like to earn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a higher rate of return on an investment,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you will need to take on more of this.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RISK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This is the method of computing interest where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 the interest rate is applied to the principal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and any earned interest (often referred to as “interest on interest”).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COMPOUND INTEREST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HUMAN CAPITAL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	</a:t>
            </a:r>
            <a:endParaRPr lang="en-US" sz="3200" cap="none" dirty="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$100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6393543" cy="3505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This is one of the primary differences between a savings account and an investment vehicle.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SAVINGS ACCOUNTS ARE FDIC- OR NCUA-INSURED.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$400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772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The funds in an account will grow more quickly if they do this more frequently.</a:t>
            </a:r>
            <a:endParaRPr lang="en-US" sz="3200" cap="non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COMPOUND</a:t>
            </a:r>
            <a:endParaRPr lang="en-US" sz="3200" cap="non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Can’t Touch This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$500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</a:t>
            </a:r>
            <a:r>
              <a:rPr lang="en-US" sz="1400" b="0" cap="none" spc="0" dirty="0" err="1" smtClean="0">
                <a:solidFill>
                  <a:srgbClr val="FFFFFF"/>
                </a:solidFill>
                <a:latin typeface="Georgia"/>
                <a:cs typeface="Georgia"/>
              </a:rPr>
              <a:t>Kornegay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 </a:t>
            </a:r>
            <a:r>
              <a:rPr lang="en-US" sz="1500" b="0" cap="none" spc="0" dirty="0" err="1" smtClean="0">
                <a:solidFill>
                  <a:srgbClr val="FFFFFF"/>
                </a:solidFill>
                <a:latin typeface="Georgia"/>
                <a:cs typeface="Georgia"/>
              </a:rPr>
              <a:t>frbatlanta.org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500" b="0" cap="none" spc="0" dirty="0" err="1" smtClean="0">
                <a:solidFill>
                  <a:srgbClr val="FFFFFF"/>
                </a:solidFill>
                <a:latin typeface="Georgia"/>
                <a:cs typeface="Georgia"/>
              </a:rPr>
              <a:t>edresources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1" y="6277172"/>
            <a:ext cx="349640" cy="275902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21</a:t>
            </a:r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4" y="6352114"/>
            <a:ext cx="107281" cy="1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8200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222" y="19050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Going to school, pursuing additional training, </a:t>
            </a:r>
          </a:p>
          <a:p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developing </a:t>
            </a:r>
            <a:r>
              <a:rPr lang="en-US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skills are examples of this.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491" y="1524000"/>
            <a:ext cx="8229600" cy="156966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/>
              <a:t>ANSWER</a:t>
            </a:r>
            <a:r>
              <a:rPr lang="en-US" sz="3200" cap="none" dirty="0" smtClean="0"/>
              <a:t> 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/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/>
              <a:t>WAYS TO GROW HUMAN CAPITAL</a:t>
            </a:r>
            <a:endParaRPr lang="en-US" sz="3200" cap="non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$200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772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Typically, as you gain more education, your income will do this.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724400"/>
            <a:ext cx="1371600" cy="830943"/>
          </a:xfrm>
          <a:prstGeom prst="rightArrow">
            <a:avLst/>
          </a:prstGeom>
          <a:solidFill>
            <a:srgbClr val="F79646"/>
          </a:soli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/>
              </a:rPr>
              <a:t>Answer</a:t>
            </a:r>
            <a:endParaRPr lang="en-US" sz="1600" dirty="0"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cap="none" dirty="0" smtClean="0">
                <a:solidFill>
                  <a:srgbClr val="404040"/>
                </a:solidFill>
              </a:rPr>
              <a:t>ANSWER</a:t>
            </a: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200" cap="none" dirty="0" smtClean="0">
                <a:solidFill>
                  <a:srgbClr val="404040"/>
                </a:solidFill>
              </a:rPr>
              <a:t>INCREASE</a:t>
            </a:r>
            <a:endParaRPr lang="en-US" sz="3200" cap="none" dirty="0">
              <a:solidFill>
                <a:srgbClr val="40404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4700826"/>
            <a:ext cx="4724400" cy="861774"/>
          </a:xfrm>
          <a:prstGeom prst="rect">
            <a:avLst/>
          </a:prstGeom>
          <a:solidFill>
            <a:srgbClr val="009AE1"/>
          </a:solidFill>
          <a:ln w="9525" algn="ctr">
            <a:solidFill>
              <a:srgbClr val="F8F8F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Category: Invest in Yourself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Value: $300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858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Financial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tRivia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33400" y="4419600"/>
            <a:ext cx="2362200" cy="1480457"/>
          </a:xfrm>
          <a:prstGeom prst="leftArrow">
            <a:avLst>
              <a:gd name="adj1" fmla="val 50000"/>
              <a:gd name="adj2" fmla="val 5131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abic Typesetting" pitchFamily="66" charset="-78"/>
              </a:rPr>
              <a:t>Back to Game Board</a:t>
            </a:r>
            <a:endParaRPr lang="en-US" sz="1600" dirty="0">
              <a:solidFill>
                <a:schemeClr val="bg1"/>
              </a:solidFill>
              <a:latin typeface="Arial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9748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</TotalTime>
  <Words>1255</Words>
  <Application>Microsoft Office PowerPoint</Application>
  <PresentationFormat>On-screen Show (4:3)</PresentationFormat>
  <Paragraphs>361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1_Office Theme</vt:lpstr>
      <vt:lpstr>Katrina10</vt:lpstr>
      <vt:lpstr>PowerPoint Presentation</vt:lpstr>
      <vt:lpstr>Financial Trivia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F4JXS81</dc:creator>
  <cp:lastModifiedBy>f1abh01</cp:lastModifiedBy>
  <cp:revision>116</cp:revision>
  <dcterms:created xsi:type="dcterms:W3CDTF">2005-05-17T13:53:42Z</dcterms:created>
  <dcterms:modified xsi:type="dcterms:W3CDTF">2014-07-25T20:37:01Z</dcterms:modified>
</cp:coreProperties>
</file>