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360" r:id="rId3"/>
    <p:sldId id="361" r:id="rId4"/>
    <p:sldId id="332" r:id="rId5"/>
    <p:sldId id="261" r:id="rId6"/>
    <p:sldId id="347" r:id="rId7"/>
    <p:sldId id="259" r:id="rId8"/>
    <p:sldId id="348" r:id="rId9"/>
    <p:sldId id="260" r:id="rId10"/>
    <p:sldId id="367" r:id="rId11"/>
    <p:sldId id="377" r:id="rId12"/>
    <p:sldId id="380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1"/>
    <a:srgbClr val="984807"/>
    <a:srgbClr val="899638"/>
    <a:srgbClr val="C4CF7F"/>
    <a:srgbClr val="AFC048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6703" autoAdjust="0"/>
  </p:normalViewPr>
  <p:slideViewPr>
    <p:cSldViewPr>
      <p:cViewPr varScale="1">
        <p:scale>
          <a:sx n="124" d="100"/>
          <a:sy n="124" d="100"/>
        </p:scale>
        <p:origin x="5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4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cap="all" baseline="0">
                <a:effectLst/>
              </a:rPr>
              <a:t>Years to Earn $1 Million by education Level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Potential Estimate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bevel/>
              </a:ln>
              <a:effectLst/>
            </c:spPr>
          </c:marker>
          <c:cat>
            <c:strRef>
              <c:f>Sheet1!$A$3:$A$10</c:f>
              <c:strCache>
                <c:ptCount val="8"/>
                <c:pt idx="0">
                  <c:v>Less than HS diploma $25,636</c:v>
                </c:pt>
                <c:pt idx="1">
                  <c:v>High school diploma $35,256</c:v>
                </c:pt>
                <c:pt idx="2">
                  <c:v>Some college, no degree $38,376</c:v>
                </c:pt>
                <c:pt idx="3">
                  <c:v>Associate's degree $41,496</c:v>
                </c:pt>
                <c:pt idx="4">
                  <c:v>Bachelor’s degree $59,124</c:v>
                </c:pt>
                <c:pt idx="5">
                  <c:v>Master’s degree $69,732</c:v>
                </c:pt>
                <c:pt idx="6">
                  <c:v>Professional degree $89,960</c:v>
                </c:pt>
                <c:pt idx="7">
                  <c:v>Doctoral degree $84,396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25</c:v>
                </c:pt>
                <c:pt idx="1">
                  <c:v>23</c:v>
                </c:pt>
                <c:pt idx="2">
                  <c:v>21</c:v>
                </c:pt>
                <c:pt idx="3">
                  <c:v>18</c:v>
                </c:pt>
                <c:pt idx="4">
                  <c:v>14</c:v>
                </c:pt>
                <c:pt idx="5">
                  <c:v>12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Sheet1!$A$3:$A$10</c:f>
              <c:strCache>
                <c:ptCount val="8"/>
                <c:pt idx="0">
                  <c:v>Less than HS diploma $25,636</c:v>
                </c:pt>
                <c:pt idx="1">
                  <c:v>High school diploma $35,256</c:v>
                </c:pt>
                <c:pt idx="2">
                  <c:v>Some college, no degree $38,376</c:v>
                </c:pt>
                <c:pt idx="3">
                  <c:v>Associate's degree $41,496</c:v>
                </c:pt>
                <c:pt idx="4">
                  <c:v>Bachelor’s degree $59,124</c:v>
                </c:pt>
                <c:pt idx="5">
                  <c:v>Master’s degree $69,732</c:v>
                </c:pt>
                <c:pt idx="6">
                  <c:v>Professional degree $89,960</c:v>
                </c:pt>
                <c:pt idx="7">
                  <c:v>Doctoral degree $84,396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39</c:v>
                </c:pt>
                <c:pt idx="1">
                  <c:v>28.4</c:v>
                </c:pt>
                <c:pt idx="2">
                  <c:v>26.1</c:v>
                </c:pt>
                <c:pt idx="3">
                  <c:v>24.1</c:v>
                </c:pt>
                <c:pt idx="4">
                  <c:v>16.899999999999999</c:v>
                </c:pt>
                <c:pt idx="5">
                  <c:v>14.3</c:v>
                </c:pt>
                <c:pt idx="6">
                  <c:v>11.1</c:v>
                </c:pt>
                <c:pt idx="7">
                  <c:v>11.8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8711920"/>
        <c:axId val="-638704848"/>
      </c:lineChart>
      <c:catAx>
        <c:axId val="-63871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cap="all" baseline="0">
                    <a:effectLst/>
                    <a:latin typeface="+mn-lt"/>
                    <a:cs typeface="Arial" panose="020B0604020202020204" pitchFamily="34" charset="0"/>
                  </a:rPr>
                  <a:t>Level of education and 2015 Annual Median Salary</a:t>
                </a:r>
                <a:endParaRPr lang="en-US" sz="1000">
                  <a:effectLst/>
                  <a:latin typeface="+mn-lt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704848"/>
        <c:crosses val="autoZero"/>
        <c:auto val="1"/>
        <c:lblAlgn val="ctr"/>
        <c:lblOffset val="100"/>
        <c:noMultiLvlLbl val="0"/>
      </c:catAx>
      <c:valAx>
        <c:axId val="-63870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cap="all" baseline="0">
                    <a:effectLst/>
                    <a:latin typeface="+mn-lt"/>
                    <a:cs typeface="Arial" panose="020B0604020202020204" pitchFamily="34" charset="0"/>
                  </a:rPr>
                  <a:t>Number of Years</a:t>
                </a:r>
                <a:endParaRPr lang="en-US" sz="1000">
                  <a:effectLst/>
                  <a:latin typeface="+mn-lt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71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19550041249987"/>
          <c:y val="0.41166831599355425"/>
          <c:w val="0.19750901677691488"/>
          <c:h val="0.10501822508252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2408167877965"/>
          <c:y val="3.5010503923524373E-2"/>
          <c:w val="0.85577591832122035"/>
          <c:h val="0.734942316688880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16 years and over</c:v>
                </c:pt>
              </c:strCache>
            </c:strRef>
          </c:tx>
          <c:spPr>
            <a:gradFill>
              <a:gsLst>
                <a:gs pos="0">
                  <a:srgbClr val="4F81BD">
                    <a:shade val="51000"/>
                    <a:satMod val="130000"/>
                  </a:srgbClr>
                </a:gs>
                <a:gs pos="39000">
                  <a:srgbClr val="4F81BD">
                    <a:shade val="93000"/>
                    <a:satMod val="130000"/>
                  </a:srgbClr>
                </a:gs>
                <a:gs pos="95000">
                  <a:srgbClr val="4F81BD">
                    <a:shade val="94000"/>
                    <a:satMod val="135000"/>
                    <a:alpha val="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</c:dPt>
          <c:cat>
            <c:numRef>
              <c:f>Sheet1!$B$1:$N$1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6</c:v>
                </c:pt>
                <c:pt idx="1">
                  <c:v>5.5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5.8</c:v>
                </c:pt>
                <c:pt idx="6">
                  <c:v>9.3000000000000007</c:v>
                </c:pt>
                <c:pt idx="7">
                  <c:v>9.6</c:v>
                </c:pt>
                <c:pt idx="8">
                  <c:v>8.9</c:v>
                </c:pt>
                <c:pt idx="9">
                  <c:v>8.1</c:v>
                </c:pt>
                <c:pt idx="10">
                  <c:v>7.4</c:v>
                </c:pt>
                <c:pt idx="11">
                  <c:v>6.7</c:v>
                </c:pt>
                <c:pt idx="12">
                  <c:v>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16 to 19 years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morning" dir="t"/>
            </a:scene3d>
            <a:sp3d prstMaterial="metal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Sheet1!$B$1:$N$1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17.399999999999999</c:v>
                </c:pt>
                <c:pt idx="1">
                  <c:v>17</c:v>
                </c:pt>
                <c:pt idx="2">
                  <c:v>16.5</c:v>
                </c:pt>
                <c:pt idx="3">
                  <c:v>15.3</c:v>
                </c:pt>
                <c:pt idx="4">
                  <c:v>15.7</c:v>
                </c:pt>
                <c:pt idx="5">
                  <c:v>18.7</c:v>
                </c:pt>
                <c:pt idx="6">
                  <c:v>24.3</c:v>
                </c:pt>
                <c:pt idx="7">
                  <c:v>25.8</c:v>
                </c:pt>
                <c:pt idx="8">
                  <c:v>24.4</c:v>
                </c:pt>
                <c:pt idx="9">
                  <c:v>24</c:v>
                </c:pt>
                <c:pt idx="10">
                  <c:v>22.3</c:v>
                </c:pt>
                <c:pt idx="11">
                  <c:v>19.5</c:v>
                </c:pt>
                <c:pt idx="12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05784784"/>
        <c:axId val="-1305784240"/>
        <c:axId val="0"/>
      </c:bar3DChart>
      <c:catAx>
        <c:axId val="-13057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5784240"/>
        <c:crosses val="autoZero"/>
        <c:auto val="1"/>
        <c:lblAlgn val="ctr"/>
        <c:lblOffset val="100"/>
        <c:noMultiLvlLbl val="0"/>
      </c:catAx>
      <c:valAx>
        <c:axId val="-13057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Average Unemployment Rate</a:t>
                </a:r>
              </a:p>
            </c:rich>
          </c:tx>
          <c:layout>
            <c:manualLayout>
              <c:xMode val="edge"/>
              <c:yMode val="edge"/>
              <c:x val="6.7403896787783038E-2"/>
              <c:y val="0.17442801133801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5784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D9FB-D9EC-AF4D-8BBA-B711FAB8C8AF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FD8F-C13A-A140-9E1E-8887D696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4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F9357-0404-E443-AF3F-F1653CC8A164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1E5EF-A5BE-4600-A1C0-B8A4AB7E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67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19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B901-83C0-4EC9-8FC4-2B5CE0D916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</a:t>
            </a:r>
          </a:p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1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entury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bg1"/>
          </a:solidFill>
          <a:latin typeface="Century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19205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+mj-lt"/>
                <a:cs typeface="Arial"/>
              </a:rPr>
              <a:t>Back to School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j-lt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+mj-lt"/>
                <a:cs typeface="Arial"/>
              </a:rPr>
              <a:t>Part 1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+mj-lt"/>
                <a:cs typeface="Arial"/>
              </a:rPr>
              <a:t>Human Capital and Employment</a:t>
            </a:r>
            <a:endParaRPr lang="en-US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In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Summary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695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 smtClean="0"/>
              <a:t>Human capital is the </a:t>
            </a:r>
            <a:r>
              <a:rPr lang="en-US" sz="2200" cap="none" dirty="0" smtClean="0">
                <a:ea typeface="ＭＳ Ｐゴシック"/>
                <a:cs typeface="ＭＳ Ｐゴシック"/>
              </a:rPr>
              <a:t>knowledge, talent, and skills that people possess.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200" cap="none" dirty="0" smtClean="0">
              <a:ea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 smtClean="0"/>
              <a:t>Education can increase human capital and earning potential as well as decrease unemployment risk.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10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5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please visit www. frbatlanta.org/education</a:t>
            </a:r>
            <a:endParaRPr lang="en-US" sz="1500" b="0" cap="none" spc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11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 smtClean="0">
                <a:solidFill>
                  <a:schemeClr val="bg1"/>
                </a:solidFill>
              </a:rPr>
              <a:t>Lesson</a:t>
            </a:r>
            <a:r>
              <a:rPr lang="es-ES" sz="4400" dirty="0" smtClean="0">
                <a:solidFill>
                  <a:schemeClr val="bg1"/>
                </a:solidFill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95400" y="533400"/>
            <a:ext cx="6553200" cy="861774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Lesson</a:t>
            </a:r>
            <a:r>
              <a:rPr lang="es-ES" dirty="0" smtClean="0">
                <a:solidFill>
                  <a:schemeClr val="tx1"/>
                </a:solidFill>
              </a:rPr>
              <a:t> 4: Back to </a:t>
            </a:r>
            <a:r>
              <a:rPr lang="es-ES" dirty="0" err="1" smtClean="0">
                <a:solidFill>
                  <a:schemeClr val="tx1"/>
                </a:solidFill>
              </a:rPr>
              <a:t>School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/>
              <a:t>Part</a:t>
            </a:r>
            <a:r>
              <a:rPr lang="es-ES" dirty="0" smtClean="0"/>
              <a:t> 1: HUMAN CAPITAL AND EMPLOYMENT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1952" y="2667000"/>
            <a:ext cx="8305800" cy="1079783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16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600" dirty="0">
                <a:solidFill>
                  <a:srgbClr val="010000"/>
                </a:solidFill>
                <a:cs typeface="Arial"/>
              </a:rPr>
              <a:t>: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Assess their current and future human capital.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Analyze </a:t>
            </a:r>
            <a:r>
              <a:rPr lang="en-US" sz="1600" dirty="0"/>
              <a:t>graphs and charts related to </a:t>
            </a:r>
            <a:r>
              <a:rPr lang="en-US" sz="1600" dirty="0" smtClean="0"/>
              <a:t>education.</a:t>
            </a:r>
            <a:endParaRPr lang="en-US" sz="1600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1600" dirty="0" smtClean="0"/>
              <a:t>Understand </a:t>
            </a:r>
            <a:r>
              <a:rPr lang="en-US" sz="1600" dirty="0"/>
              <a:t>the relationship between human capital and income.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2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9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6164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3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920000" cy="1605568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effectLst/>
              </a:rPr>
              <a:t>Human CAPITAL</a:t>
            </a:r>
            <a:r>
              <a:rPr lang="es-ES" sz="5400" dirty="0" smtClean="0">
                <a:effectLst/>
              </a:rPr>
              <a:t/>
            </a:r>
            <a:br>
              <a:rPr lang="es-ES" sz="5400" dirty="0" smtClean="0">
                <a:effectLst/>
              </a:rPr>
            </a:br>
            <a:r>
              <a:rPr lang="es-ES" sz="5400" dirty="0" smtClean="0">
                <a:solidFill>
                  <a:schemeClr val="tx1"/>
                </a:solidFill>
                <a:effectLst/>
              </a:rPr>
              <a:t>AND</a:t>
            </a:r>
            <a:r>
              <a:rPr lang="es-ES" sz="5400" dirty="0" smtClean="0">
                <a:effectLst/>
              </a:rPr>
              <a:t> </a:t>
            </a:r>
            <a:r>
              <a:rPr lang="es-ES" sz="5400" dirty="0" err="1" smtClean="0">
                <a:solidFill>
                  <a:schemeClr val="bg1"/>
                </a:solidFill>
                <a:effectLst/>
              </a:rPr>
              <a:t>Employment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8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0000" cy="665994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/>
                <a:cs typeface="ＭＳ Ｐゴシック"/>
              </a:rPr>
              <a:t>Human Capital: </a:t>
            </a:r>
            <a:r>
              <a:rPr lang="en-US" sz="3200" dirty="0" smtClean="0">
                <a:solidFill>
                  <a:srgbClr val="009AE1"/>
                </a:solidFill>
                <a:ea typeface="ＭＳ Ｐゴシック"/>
                <a:cs typeface="ＭＳ Ｐゴシック"/>
              </a:rPr>
              <a:t>Invest in Yourself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76962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b="1" cap="none" dirty="0" smtClean="0">
                <a:ea typeface="ＭＳ Ｐゴシック"/>
                <a:cs typeface="ＭＳ Ｐゴシック"/>
              </a:rPr>
              <a:t>Human capital is the knowledge, skills, and training that people possess.</a:t>
            </a:r>
          </a:p>
          <a:p>
            <a:pPr>
              <a:lnSpc>
                <a:spcPct val="100000"/>
              </a:lnSpc>
            </a:pPr>
            <a:endParaRPr lang="en-US" sz="2400" dirty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00000"/>
              </a:lnSpc>
            </a:pPr>
            <a:endParaRPr lang="en-US" sz="2400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00000"/>
              </a:lnSpc>
              <a:buNone/>
            </a:pPr>
            <a:endParaRPr lang="en-US" sz="2400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00000"/>
              </a:lnSpc>
            </a:pPr>
            <a:endParaRPr lang="en-US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90800"/>
            <a:ext cx="5410200" cy="3240631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2400" spc="0" dirty="0">
                <a:ea typeface="ＭＳ Ｐゴシック"/>
                <a:cs typeface="ＭＳ Ｐゴシック"/>
              </a:rPr>
              <a:t>There is a strong correlation between the level of a person’s human capital and that person’s income</a:t>
            </a:r>
            <a:r>
              <a:rPr lang="en-US" sz="2400" spc="0" dirty="0" smtClean="0">
                <a:ea typeface="ＭＳ Ｐゴシック"/>
                <a:cs typeface="ＭＳ Ｐゴシック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US" sz="2400" spc="0" dirty="0">
              <a:ea typeface="ＭＳ Ｐゴシック"/>
              <a:cs typeface="ＭＳ Ｐゴシック"/>
            </a:endParaRPr>
          </a:p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sz="2400" spc="0" dirty="0">
                <a:ea typeface="ＭＳ Ｐゴシック"/>
                <a:cs typeface="ＭＳ Ｐゴシック"/>
              </a:rPr>
              <a:t>Invest in human capital by going to school, pursuing additional training, and developing skills.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y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26176" t="12698" b="7936"/>
          <a:stretch>
            <a:fillRect/>
          </a:stretch>
        </p:blipFill>
        <p:spPr>
          <a:xfrm>
            <a:off x="6795232" y="1905000"/>
            <a:ext cx="2348768" cy="3810000"/>
          </a:xfrm>
          <a:prstGeom prst="rect">
            <a:avLst/>
          </a:prstGeom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7863C-EECC-6442-B402-E3B73A6377EB}" type="slidenum">
              <a:rPr lang="es-ES" smtClean="0"/>
              <a:t>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75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781170"/>
              </p:ext>
            </p:extLst>
          </p:nvPr>
        </p:nvGraphicFramePr>
        <p:xfrm>
          <a:off x="152400" y="1524000"/>
          <a:ext cx="8763000" cy="3193930"/>
        </p:xfrm>
        <a:graphic>
          <a:graphicData uri="http://schemas.openxmlformats.org/drawingml/2006/table">
            <a:tbl>
              <a:tblPr/>
              <a:tblGrid>
                <a:gridCol w="3027218"/>
                <a:gridCol w="2814782"/>
                <a:gridCol w="2921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 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uman capital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Future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human capital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Areas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 and subjects in which you have a lot of knowledge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Education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Additional training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Employment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/>
                          <a:cs typeface="Calibri" panose="020F0502020204030204" pitchFamily="34" charset="0"/>
                        </a:rPr>
                        <a:t>Other skills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724400"/>
            <a:ext cx="83820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REFLECTION QUESTIONS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does your current human capital differ from your </a:t>
            </a:r>
            <a:r>
              <a:rPr lang="en-US" dirty="0" smtClean="0"/>
              <a:t>future </a:t>
            </a:r>
            <a:r>
              <a:rPr lang="en-US" dirty="0"/>
              <a:t>human capital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steps do you need to take to achieve your </a:t>
            </a:r>
            <a:r>
              <a:rPr lang="en-US" dirty="0" smtClean="0"/>
              <a:t>future human capital? </a:t>
            </a:r>
            <a:r>
              <a:rPr lang="en-US" dirty="0">
                <a:solidFill>
                  <a:schemeClr val="bg1"/>
                </a:solidFill>
              </a:rPr>
              <a:t>human </a:t>
            </a:r>
            <a:r>
              <a:rPr lang="en-US" sz="2200" b="1" dirty="0">
                <a:solidFill>
                  <a:schemeClr val="bg1"/>
                </a:solidFill>
              </a:rPr>
              <a:t>capital</a:t>
            </a:r>
            <a:r>
              <a:rPr lang="en-US" sz="2200" b="1" dirty="0" smtClean="0">
                <a:solidFill>
                  <a:schemeClr val="bg1"/>
                </a:solidFill>
              </a:rPr>
              <a:t>?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217058-4200-884C-84A6-D397B44C8935}" type="slidenum">
              <a:rPr lang="es-ES" smtClean="0"/>
              <a:t>5</a:t>
            </a:fld>
            <a:endParaRPr lang="en-US" dirty="0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0000" cy="804921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  <a:ea typeface="ＭＳ Ｐゴシック"/>
                <a:cs typeface="ＭＳ Ｐゴシック"/>
              </a:rPr>
              <a:t>Your </a:t>
            </a:r>
            <a:r>
              <a:rPr lang="en-US" sz="3200" dirty="0" smtClean="0">
                <a:solidFill>
                  <a:srgbClr val="009AE1"/>
                </a:solidFill>
                <a:effectLst/>
                <a:ea typeface="ＭＳ Ｐゴシック"/>
                <a:cs typeface="ＭＳ Ｐゴシック"/>
              </a:rPr>
              <a:t>Human Capital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502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8825"/>
          </a:xfrm>
        </p:spPr>
        <p:txBody>
          <a:bodyPr>
            <a:noAutofit/>
          </a:bodyPr>
          <a:lstStyle/>
          <a:p>
            <a:r>
              <a:rPr lang="en-US" sz="2800" dirty="0" smtClean="0">
                <a:ea typeface="ＭＳ Ｐゴシック"/>
                <a:cs typeface="ＭＳ Ｐゴシック"/>
              </a:rPr>
              <a:t>How Long Will It Take </a:t>
            </a:r>
            <a:r>
              <a:rPr lang="en-US" sz="2800" dirty="0" smtClean="0">
                <a:solidFill>
                  <a:srgbClr val="009AE1"/>
                </a:solidFill>
                <a:ea typeface="ＭＳ Ｐゴシック"/>
                <a:cs typeface="ＭＳ Ｐゴシック"/>
              </a:rPr>
              <a:t>to Earn $1 Million</a:t>
            </a:r>
            <a:r>
              <a:rPr lang="en-US" sz="2800" dirty="0" smtClean="0">
                <a:ea typeface="ＭＳ Ｐゴシック"/>
                <a:cs typeface="ＭＳ Ｐゴシック"/>
              </a:rPr>
              <a:t>?</a:t>
            </a:r>
            <a:endParaRPr lang="en-US" sz="2800" dirty="0">
              <a:ea typeface="ＭＳ Ｐゴシック"/>
              <a:cs typeface="ＭＳ Ｐゴシック"/>
            </a:endParaRPr>
          </a:p>
        </p:txBody>
      </p:sp>
      <p:graphicFrame>
        <p:nvGraphicFramePr>
          <p:cNvPr id="11" name="Group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6772183"/>
              </p:ext>
            </p:extLst>
          </p:nvPr>
        </p:nvGraphicFramePr>
        <p:xfrm>
          <a:off x="228600" y="1143000"/>
          <a:ext cx="8650224" cy="4628005"/>
        </p:xfrm>
        <a:graphic>
          <a:graphicData uri="http://schemas.openxmlformats.org/drawingml/2006/table">
            <a:tbl>
              <a:tblPr/>
              <a:tblGrid>
                <a:gridCol w="3071276"/>
                <a:gridCol w="1447800"/>
                <a:gridCol w="1524000"/>
                <a:gridCol w="1295400"/>
                <a:gridCol w="1311748"/>
              </a:tblGrid>
              <a:tr h="64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How much each year?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2015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Median Annual Salary)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220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How many years to earn $1 million?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2200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ＭＳ Ｐゴシック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40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u="none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Level of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Estimate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Less than hi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gh school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diploma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High school diploma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Some college, no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Associate’s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Bachelor’s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Master’s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Professional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Doctoral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5867400"/>
            <a:ext cx="632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Source: Current Population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Survey (U.S. Bureau of Labor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Statistics,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bls.gov/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emp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/ep_chart_001.htm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25,636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1251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39.0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35,256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28.4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0512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38,376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26.1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41,496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3516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24.1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59,124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16.9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69,732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14.3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89,960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</a:t>
            </a:r>
            <a:r>
              <a:rPr lang="en-US" dirty="0" smtClean="0"/>
              <a:t>84,396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11.8</a:t>
            </a:r>
            <a:endParaRPr lang="en-US" dirty="0"/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94E6E-F60C-F743-9D98-33D86D48336E}" type="slidenum">
              <a:rPr lang="es-ES" smtClean="0"/>
              <a:t>6</a:t>
            </a:fld>
            <a:endParaRPr lang="en-US" dirty="0"/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8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316" y="191201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ea typeface="ＭＳ Ｐゴシック"/>
                <a:cs typeface="ＭＳ Ｐゴシック"/>
              </a:rPr>
              <a:t>Graph: How Long WILL It Take </a:t>
            </a:r>
            <a:r>
              <a:rPr lang="en-US" sz="2800" dirty="0" smtClean="0">
                <a:solidFill>
                  <a:srgbClr val="009AE1"/>
                </a:solidFill>
                <a:ea typeface="ＭＳ Ｐゴシック"/>
                <a:cs typeface="ＭＳ Ｐゴシック"/>
              </a:rPr>
              <a:t>to Earn $1 Million? </a:t>
            </a:r>
            <a:endParaRPr lang="en-US" sz="2800" dirty="0">
              <a:solidFill>
                <a:srgbClr val="009AE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791200"/>
            <a:ext cx="8756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Source: Current Population </a:t>
            </a:r>
            <a:r>
              <a:rPr lang="en-US" sz="1000" dirty="0">
                <a:latin typeface="Arial"/>
                <a:cs typeface="Arial"/>
              </a:rPr>
              <a:t>Survey (U.S. Bureau of Labor </a:t>
            </a:r>
            <a:r>
              <a:rPr lang="en-US" sz="1000" dirty="0" smtClean="0">
                <a:latin typeface="Arial"/>
                <a:cs typeface="Arial"/>
              </a:rPr>
              <a:t>Statistics, </a:t>
            </a:r>
            <a:r>
              <a:rPr lang="en-US" sz="1000" dirty="0" smtClean="0">
                <a:latin typeface="Arial"/>
                <a:cs typeface="Arial"/>
              </a:rPr>
              <a:t>bls.gov/</a:t>
            </a:r>
            <a:r>
              <a:rPr lang="en-US" sz="1000" dirty="0" err="1" smtClean="0">
                <a:latin typeface="Arial"/>
                <a:cs typeface="Arial"/>
              </a:rPr>
              <a:t>emp</a:t>
            </a:r>
            <a:r>
              <a:rPr lang="en-US" sz="1000" dirty="0" smtClean="0">
                <a:latin typeface="Arial"/>
                <a:cs typeface="Arial"/>
              </a:rPr>
              <a:t>/ep_chart_001.htm 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C190E8-FFBB-414A-84CE-8E14F373DE1F}" type="slidenum">
              <a:rPr lang="es-ES" smtClean="0"/>
              <a:t>7</a:t>
            </a:fld>
            <a:endParaRPr lang="en-US" dirty="0"/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901871"/>
              </p:ext>
            </p:extLst>
          </p:nvPr>
        </p:nvGraphicFramePr>
        <p:xfrm>
          <a:off x="1655319" y="1325030"/>
          <a:ext cx="6324600" cy="412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18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791200"/>
            <a:ext cx="8756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Source: Current Population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Survey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(U.S. Bureau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of Labor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Statistics, bls.gov/</a:t>
            </a:r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emp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/ep_chart_001.htm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398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  <a:ea typeface="ＭＳ Ｐゴシック"/>
                <a:cs typeface="ＭＳ Ｐゴシック"/>
              </a:rPr>
              <a:t>Earnings, Unemployment Rates, </a:t>
            </a:r>
            <a:r>
              <a:rPr lang="en-US" sz="3200" dirty="0" smtClean="0">
                <a:solidFill>
                  <a:srgbClr val="009AE1"/>
                </a:solidFill>
                <a:effectLst/>
                <a:ea typeface="ＭＳ Ｐゴシック"/>
                <a:cs typeface="ＭＳ Ｐゴシック"/>
              </a:rPr>
              <a:t>and Education</a:t>
            </a:r>
            <a:endParaRPr lang="en-US" sz="3200" dirty="0">
              <a:solidFill>
                <a:srgbClr val="009AE1"/>
              </a:solidFill>
              <a:effectLst/>
              <a:ea typeface="ＭＳ Ｐゴシック"/>
              <a:cs typeface="ＭＳ Ｐゴシック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80FD5-5EB2-F747-884F-04F8129D2044}" type="slidenum">
              <a:rPr lang="es-ES" smtClean="0"/>
              <a:t>8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96" y="1520825"/>
            <a:ext cx="6798029" cy="37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  <a:latin typeface="Arial"/>
                <a:cs typeface="Arial"/>
              </a:rPr>
              <a:t>Teen </a:t>
            </a:r>
            <a:r>
              <a:rPr lang="en-US" sz="3200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  <a:t>Unemployment Rates</a:t>
            </a:r>
            <a:endParaRPr lang="en-US" sz="320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Source: Employment Situation Historical </a:t>
            </a:r>
            <a:r>
              <a:rPr lang="en-US" sz="1000" dirty="0">
                <a:latin typeface="Arial"/>
                <a:cs typeface="Arial"/>
              </a:rPr>
              <a:t>Data </a:t>
            </a:r>
            <a:r>
              <a:rPr lang="en-US" sz="1000" dirty="0" smtClean="0">
                <a:latin typeface="Arial"/>
                <a:cs typeface="Arial"/>
              </a:rPr>
              <a:t>(U.S. Bureau </a:t>
            </a:r>
            <a:r>
              <a:rPr lang="en-US" sz="1000" dirty="0">
                <a:latin typeface="Arial"/>
                <a:cs typeface="Arial"/>
              </a:rPr>
              <a:t>of Labor </a:t>
            </a:r>
            <a:r>
              <a:rPr lang="en-US" sz="1000" dirty="0" smtClean="0">
                <a:latin typeface="Arial"/>
                <a:cs typeface="Arial"/>
              </a:rPr>
              <a:t>Statistics, bls.gov/cps/cpsatabs.htm</a:t>
            </a:r>
            <a:r>
              <a:rPr lang="en-US" sz="1000" dirty="0" smtClean="0">
                <a:latin typeface="Arial"/>
                <a:cs typeface="Arial"/>
              </a:rPr>
              <a:t>)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8886" y="1600200"/>
            <a:ext cx="685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Unemployment Rate = Number of unemployed / Labor force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Note: Labor Force = Number of employed + number of </a:t>
            </a:r>
            <a:r>
              <a:rPr lang="en-US" sz="1400" b="1" dirty="0">
                <a:latin typeface="Arial"/>
                <a:cs typeface="Arial"/>
              </a:rPr>
              <a:t>u</a:t>
            </a:r>
            <a:r>
              <a:rPr lang="en-US" sz="1400" b="1" dirty="0" smtClean="0">
                <a:latin typeface="Arial"/>
                <a:cs typeface="Arial"/>
              </a:rPr>
              <a:t>nemployed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6669"/>
            <a:ext cx="349640" cy="25690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2BC18-28C2-B340-A21F-7A4E02C9AE8A}" type="slidenum">
              <a:rPr lang="es-ES" smtClean="0"/>
              <a:t>9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98165"/>
              </p:ext>
            </p:extLst>
          </p:nvPr>
        </p:nvGraphicFramePr>
        <p:xfrm>
          <a:off x="574406" y="1429899"/>
          <a:ext cx="7910794" cy="45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194006" y="1132194"/>
            <a:ext cx="426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/>
                <a:ea typeface="+mn-ea"/>
                <a:cs typeface="Arial"/>
              </a:defRPr>
            </a:pPr>
            <a:r>
              <a:rPr lang="en-US" dirty="0">
                <a:latin typeface="Arial"/>
                <a:cs typeface="Arial"/>
              </a:rPr>
              <a:t>Average Unemployment Rate by Year</a:t>
            </a:r>
          </a:p>
        </p:txBody>
      </p:sp>
    </p:spTree>
    <p:extLst>
      <p:ext uri="{BB962C8B-B14F-4D97-AF65-F5344CB8AC3E}">
        <p14:creationId xmlns:p14="http://schemas.microsoft.com/office/powerpoint/2010/main" val="13756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68&quot;&gt;&lt;object type=&quot;3&quot; unique_id=&quot;10171&quot;&gt;&lt;property id=&quot;20148&quot; value=&quot;5&quot;/&gt;&lt;property id=&quot;20300&quot; value=&quot;Slide 3 - &amp;quot;Human CAPITAL AND Employment&amp;quot;&quot;/&gt;&lt;property id=&quot;20307&quot; value=&quot;332&quot;/&gt;&lt;/object&gt;&lt;object type=&quot;3&quot; unique_id=&quot;10172&quot;&gt;&lt;property id=&quot;20148&quot; value=&quot;5&quot;/&gt;&lt;property id=&quot;20300&quot; value=&quot;Slide 4 - &amp;quot;Human Capital: Invest in Yourself&amp;quot;&quot;/&gt;&lt;property id=&quot;20307&quot; value=&quot;261&quot;/&gt;&lt;/object&gt;&lt;object type=&quot;3&quot; unique_id=&quot;10173&quot;&gt;&lt;property id=&quot;20148&quot; value=&quot;5&quot;/&gt;&lt;property id=&quot;20300&quot; value=&quot;Slide 5 - &amp;quot;Your Human Capital&amp;quot;&quot;/&gt;&lt;property id=&quot;20307&quot; value=&quot;347&quot;/&gt;&lt;/object&gt;&lt;object type=&quot;3&quot; unique_id=&quot;10174&quot;&gt;&lt;property id=&quot;20148&quot; value=&quot;5&quot;/&gt;&lt;property id=&quot;20300&quot; value=&quot;Slide 6 - &amp;quot;How Long Will It Take to Earn $1 Million?&amp;quot;&quot;/&gt;&lt;property id=&quot;20307&quot; value=&quot;259&quot;/&gt;&lt;/object&gt;&lt;object type=&quot;3&quot; unique_id=&quot;10175&quot;&gt;&lt;property id=&quot;20148&quot; value=&quot;5&quot;/&gt;&lt;property id=&quot;20300&quot; value=&quot;Slide 7 - &amp;quot;Graph: How Long WILL It Take to Earn $1 Million? &amp;quot;&quot;/&gt;&lt;property id=&quot;20307&quot; value=&quot;348&quot;/&gt;&lt;/object&gt;&lt;object type=&quot;3&quot; unique_id=&quot;10176&quot;&gt;&lt;property id=&quot;20148&quot; value=&quot;5&quot;/&gt;&lt;property id=&quot;20300&quot; value=&quot;Slide 8 - &amp;quot;Earnings, Unemployment Rates, and Education&amp;quot;&quot;/&gt;&lt;property id=&quot;20307&quot; value=&quot;260&quot;/&gt;&lt;/object&gt;&lt;object type=&quot;3&quot; unique_id=&quot;10269&quot;&gt;&lt;property id=&quot;20148&quot; value=&quot;5&quot;/&gt;&lt;property id=&quot;20300&quot; value=&quot;Slide 1&quot;/&gt;&lt;property id=&quot;20307&quot; value=&quot;360&quot;/&gt;&lt;/object&gt;&lt;object type=&quot;3&quot; unique_id=&quot;10270&quot;&gt;&lt;property id=&quot;20148&quot; value=&quot;5&quot;/&gt;&lt;property id=&quot;20300&quot; value=&quot;Slide 2 - &amp;quot;Lesson Objectives&amp;quot;&quot;/&gt;&lt;property id=&quot;20307&quot; value=&quot;361&quot;/&gt;&lt;/object&gt;&lt;object type=&quot;3&quot; unique_id=&quot;10815&quot;&gt;&lt;property id=&quot;20148&quot; value=&quot;5&quot;/&gt;&lt;property id=&quot;20300&quot; value=&quot;Slide 9 - &amp;quot;Teen Unemployment Rates&amp;quot;&quot;/&gt;&lt;property id=&quot;20307&quot; value=&quot;367&quot;/&gt;&lt;/object&gt;&lt;object type=&quot;3&quot; unique_id=&quot;11269&quot;&gt;&lt;property id=&quot;20148&quot; value=&quot;5&quot;/&gt;&lt;property id=&quot;20300&quot; value=&quot;Slide 10 - &amp;quot;In Summary&amp;quot;&quot;/&gt;&lt;property id=&quot;20307&quot; value=&quot;377&quot;/&gt;&lt;/object&gt;&lt;object type=&quot;3&quot; unique_id=&quot;11270&quot;&gt;&lt;property id=&quot;20148&quot; value=&quot;5&quot;/&gt;&lt;property id=&quot;20300&quot; value=&quot;Slide 11&quot;/&gt;&lt;property id=&quot;20307&quot; value=&quot;380&quot;/&gt;&lt;/object&gt;&lt;/object&gt;&lt;object type=&quot;8&quot; unique_id=&quot;1026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spcAft>
            <a:spcPts val="1200"/>
          </a:spcAft>
          <a:buFontTx/>
          <a:buChar char="•"/>
          <a:defRPr sz="2400" dirty="0" smtClean="0">
            <a:solidFill>
              <a:schemeClr val="bg1"/>
            </a:solidFill>
            <a:latin typeface="Century" pitchFamily="18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trin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9413</TotalTime>
  <Words>470</Words>
  <Application>Microsoft Office PowerPoint</Application>
  <PresentationFormat>On-screen Show (4:3)</PresentationFormat>
  <Paragraphs>109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Century</vt:lpstr>
      <vt:lpstr>Franklin Gothic Medium</vt:lpstr>
      <vt:lpstr>Georgia</vt:lpstr>
      <vt:lpstr>Trebuchet MS</vt:lpstr>
      <vt:lpstr>Wingdings</vt:lpstr>
      <vt:lpstr>1_Office Theme</vt:lpstr>
      <vt:lpstr>Katrina1</vt:lpstr>
      <vt:lpstr>PowerPoint Presentation</vt:lpstr>
      <vt:lpstr>Lesson Objectives</vt:lpstr>
      <vt:lpstr>Human CAPITAL AND Employment</vt:lpstr>
      <vt:lpstr>Human Capital: Invest in Yourself</vt:lpstr>
      <vt:lpstr>Your Human Capital</vt:lpstr>
      <vt:lpstr>How Long Will It Take to Earn $1 Million?</vt:lpstr>
      <vt:lpstr>Graph: How Long WILL It Take to Earn $1 Million? </vt:lpstr>
      <vt:lpstr>Earnings, Unemployment Rates, and Education</vt:lpstr>
      <vt:lpstr>Teen Unemployment Rates</vt:lpstr>
      <vt:lpstr>In Summary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Jackie</dc:creator>
  <cp:lastModifiedBy>Amy Hennessy</cp:lastModifiedBy>
  <cp:revision>322</cp:revision>
  <cp:lastPrinted>2013-12-18T15:46:06Z</cp:lastPrinted>
  <dcterms:created xsi:type="dcterms:W3CDTF">2013-11-05T19:13:27Z</dcterms:created>
  <dcterms:modified xsi:type="dcterms:W3CDTF">2017-04-05T15:47:15Z</dcterms:modified>
</cp:coreProperties>
</file>