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4"/>
    <p:sldMasterId id="2147483679" r:id="rId5"/>
  </p:sldMasterIdLst>
  <p:notesMasterIdLst>
    <p:notesMasterId r:id="rId20"/>
  </p:notesMasterIdLst>
  <p:handoutMasterIdLst>
    <p:handoutMasterId r:id="rId21"/>
  </p:handoutMasterIdLst>
  <p:sldIdLst>
    <p:sldId id="360" r:id="rId6"/>
    <p:sldId id="361" r:id="rId7"/>
    <p:sldId id="364" r:id="rId8"/>
    <p:sldId id="293" r:id="rId9"/>
    <p:sldId id="294" r:id="rId10"/>
    <p:sldId id="292" r:id="rId11"/>
    <p:sldId id="321" r:id="rId12"/>
    <p:sldId id="336" r:id="rId13"/>
    <p:sldId id="302" r:id="rId14"/>
    <p:sldId id="303" r:id="rId15"/>
    <p:sldId id="304" r:id="rId16"/>
    <p:sldId id="345" r:id="rId17"/>
    <p:sldId id="366" r:id="rId18"/>
    <p:sldId id="365" r:id="rId19"/>
  </p:sldIdLst>
  <p:sldSz cx="9144000" cy="6858000" type="screen4x3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E1"/>
    <a:srgbClr val="984807"/>
    <a:srgbClr val="899638"/>
    <a:srgbClr val="C4CF7F"/>
    <a:srgbClr val="AFC048"/>
    <a:srgbClr val="F79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0" autoAdjust="0"/>
    <p:restoredTop sz="96703" autoAdjust="0"/>
  </p:normalViewPr>
  <p:slideViewPr>
    <p:cSldViewPr>
      <p:cViewPr varScale="1">
        <p:scale>
          <a:sx n="128" d="100"/>
          <a:sy n="128" d="100"/>
        </p:scale>
        <p:origin x="110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9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84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4jxs81\Desktop\Jackie%20Morgan\Tech%20Wkgrp\Classroom%20Economist\2013\Q4%202013\Compound%20Interest%20Scenar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Growth</a:t>
            </a:r>
            <a:r>
              <a:rPr lang="en-US" baseline="0" dirty="0" smtClean="0"/>
              <a:t> of $1,000 Deposit  </a:t>
            </a:r>
            <a:r>
              <a:rPr lang="en-US" dirty="0" smtClean="0"/>
              <a:t>at </a:t>
            </a:r>
            <a:r>
              <a:rPr lang="en-US" dirty="0"/>
              <a:t>Varying</a:t>
            </a:r>
            <a:r>
              <a:rPr lang="en-US" baseline="0" dirty="0"/>
              <a:t> Compounding Intervals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Compounded Yearly
(Total Interest = $276)</c:v>
                </c:pt>
              </c:strCache>
            </c:strRef>
          </c:tx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Sheet1!$A$4:$A$8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Sheet1!$B$4:$B$8</c:f>
              <c:numCache>
                <c:formatCode>General</c:formatCode>
                <c:ptCount val="5"/>
                <c:pt idx="0">
                  <c:v>1050</c:v>
                </c:pt>
                <c:pt idx="1">
                  <c:v>1103</c:v>
                </c:pt>
                <c:pt idx="2">
                  <c:v>1158</c:v>
                </c:pt>
                <c:pt idx="3">
                  <c:v>1216</c:v>
                </c:pt>
                <c:pt idx="4">
                  <c:v>1276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A7-40A7-805A-20EA6B5D38E4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Compounded Monthly 
(Total Interest = $283)</c:v>
                </c:pt>
              </c:strCache>
            </c:strRef>
          </c:tx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Sheet1!$A$4:$A$8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1051</c:v>
                </c:pt>
                <c:pt idx="1">
                  <c:v>1105</c:v>
                </c:pt>
                <c:pt idx="2">
                  <c:v>1161</c:v>
                </c:pt>
                <c:pt idx="3">
                  <c:v>1221</c:v>
                </c:pt>
                <c:pt idx="4">
                  <c:v>1283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A7-40A7-805A-20EA6B5D38E4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Compounded Daily 
(Total Interest = $284)</c:v>
                </c:pt>
              </c:strCache>
            </c:strRef>
          </c:tx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Sheet1!$A$4:$A$8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1051</c:v>
                </c:pt>
                <c:pt idx="1">
                  <c:v>1105</c:v>
                </c:pt>
                <c:pt idx="2">
                  <c:v>1162</c:v>
                </c:pt>
                <c:pt idx="3">
                  <c:v>1221</c:v>
                </c:pt>
                <c:pt idx="4">
                  <c:v>1284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A7-40A7-805A-20EA6B5D3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46922000"/>
        <c:axId val="-646921456"/>
      </c:barChart>
      <c:catAx>
        <c:axId val="-646922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646921456"/>
        <c:crosses val="autoZero"/>
        <c:auto val="1"/>
        <c:lblAlgn val="ctr"/>
        <c:lblOffset val="100"/>
        <c:noMultiLvlLbl val="0"/>
      </c:catAx>
      <c:valAx>
        <c:axId val="-646921456"/>
        <c:scaling>
          <c:orientation val="minMax"/>
          <c:min val="1000"/>
        </c:scaling>
        <c:delete val="0"/>
        <c:axPos val="b"/>
        <c:majorGridlines/>
        <c:numFmt formatCode="&quot;$&quot;#,##0" sourceLinked="0"/>
        <c:majorTickMark val="out"/>
        <c:minorTickMark val="none"/>
        <c:tickLblPos val="nextTo"/>
        <c:crossAx val="-646922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369241483300295"/>
          <c:y val="0.26620854537600702"/>
          <c:w val="0.25461225142898802"/>
          <c:h val="0.42626065573807997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1D9FB-D9EC-AF4D-8BBA-B711FAB8C8AF}" type="datetime1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FD8F-C13A-A140-9E1E-8887D696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4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8F9357-0404-E443-AF3F-F1653CC8A164}" type="datetime1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41E5EF-A5BE-4600-A1C0-B8A4AB7EC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7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21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B252F-C7B1-4F5D-9474-A0F86443B7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09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98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B252F-C7B1-4F5D-9474-A0F86443B7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5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B252F-C7B1-4F5D-9474-A0F86443B7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39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B252F-C7B1-4F5D-9474-A0F86443B7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64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B252F-C7B1-4F5D-9474-A0F86443B7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75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B252F-C7B1-4F5D-9474-A0F86443B7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50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B252F-C7B1-4F5D-9474-A0F86443B7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15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B252F-C7B1-4F5D-9474-A0F86443B7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6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4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6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97DC00-0F7C-4243-8E56-FD8061957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2926EBE-2AC0-47A8-A2DF-1C52A2D74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7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6800"/>
            <a:ext cx="6400800" cy="553998"/>
          </a:xfrm>
        </p:spPr>
        <p:txBody>
          <a:bodyPr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</a:t>
            </a:r>
          </a:p>
          <a:p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9866" y="1396800"/>
            <a:ext cx="5544269" cy="359928"/>
          </a:xfrm>
        </p:spPr>
        <p:txBody>
          <a:bodyPr>
            <a:spAutoFit/>
          </a:bodyPr>
          <a:lstStyle>
            <a:lvl1pPr algn="ctr">
              <a:lnSpc>
                <a:spcPts val="2000"/>
              </a:lnSpc>
              <a:defRPr sz="2100" spc="-5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6800"/>
            <a:ext cx="6400800" cy="553998"/>
          </a:xfrm>
        </p:spPr>
        <p:txBody>
          <a:bodyPr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9866" y="1396800"/>
            <a:ext cx="5544269" cy="359928"/>
          </a:xfrm>
        </p:spPr>
        <p:txBody>
          <a:bodyPr>
            <a:spAutoFit/>
          </a:bodyPr>
          <a:lstStyle>
            <a:lvl1pPr algn="ctr">
              <a:lnSpc>
                <a:spcPts val="2000"/>
              </a:lnSpc>
              <a:defRPr sz="2100" spc="-5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979936"/>
            <a:ext cx="7920000" cy="1296936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5964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3000291"/>
            <a:ext cx="3888000" cy="284693"/>
          </a:xfrm>
        </p:spPr>
        <p:txBody>
          <a:bodyPr>
            <a:sp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1</a:t>
            </a:r>
            <a:endParaRPr lang="en-US" dirty="0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5600" y="5050800"/>
            <a:ext cx="3675632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 sz="1300" b="1" cap="none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52000" y="5302800"/>
            <a:ext cx="3675600" cy="259045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4860000" y="3085200"/>
            <a:ext cx="3567600" cy="194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spcBef>
                <a:spcPts val="0"/>
              </a:spcBef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2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5964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8800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658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3250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842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251088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5842800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5576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35"/>
          </p:nvPr>
        </p:nvSpPr>
        <p:spPr>
          <a:xfrm>
            <a:off x="3349030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5940152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754410" y="5114401"/>
            <a:ext cx="2449166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38"/>
          </p:nvPr>
        </p:nvSpPr>
        <p:spPr>
          <a:xfrm>
            <a:off x="3347864" y="5114401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39"/>
          </p:nvPr>
        </p:nvSpPr>
        <p:spPr>
          <a:xfrm>
            <a:off x="5938986" y="5114401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756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3348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940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756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63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3348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64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5940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1" grpId="0" animBg="1"/>
      <p:bldP spid="63" grpId="0" animBg="1"/>
      <p:bldP spid="6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092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678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264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092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696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264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1156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6880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92920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1156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326880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92920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3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3pPr>
              <a:defRPr>
                <a:latin typeface="Century" pitchFamily="18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7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4</a:t>
            </a:r>
            <a:endParaRPr lang="en-US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670000" y="21096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3492000" y="21096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5670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3492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6" hasCustomPrompt="1"/>
          </p:nvPr>
        </p:nvSpPr>
        <p:spPr>
          <a:xfrm>
            <a:off x="1314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7"/>
          </p:nvPr>
        </p:nvSpPr>
        <p:spPr>
          <a:xfrm>
            <a:off x="1314000" y="2109600"/>
            <a:ext cx="2156400" cy="1764000"/>
          </a:xfrm>
          <a:solidFill>
            <a:srgbClr val="009AE1"/>
          </a:solidFill>
        </p:spPr>
        <p:txBody>
          <a:bodyPr lIns="198000" tIns="234000" rIns="198000" bIns="234000">
            <a:noAutofit/>
          </a:bodyPr>
          <a:lstStyle>
            <a:lvl1pPr algn="just">
              <a:lnSpc>
                <a:spcPts val="1400"/>
              </a:lnSpc>
              <a:spcBef>
                <a:spcPts val="600"/>
              </a:spcBef>
              <a:defRPr sz="1200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1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44" grpId="0" animBg="1"/>
      <p:bldP spid="4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5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39" hasCustomPrompt="1"/>
          </p:nvPr>
        </p:nvSpPr>
        <p:spPr>
          <a:xfrm>
            <a:off x="1990800" y="2304000"/>
            <a:ext cx="5166000" cy="2905200"/>
          </a:xfrm>
          <a:solidFill>
            <a:srgbClr val="333333"/>
          </a:solidFill>
          <a:effectLst>
            <a:outerShdw blurRad="292100" dist="25400" dir="54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algn="ct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video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1989000" y="5207616"/>
            <a:ext cx="5166000" cy="165600"/>
          </a:xfrm>
          <a:solidFill>
            <a:srgbClr val="3D88C8"/>
          </a:solidFill>
          <a:effectLst>
            <a:reflection blurRad="12700" stA="25000" endPos="75000" dir="5400000" sy="-100000" algn="bl" rotWithShape="0"/>
          </a:effectLst>
        </p:spPr>
        <p:txBody>
          <a:bodyPr wrap="square" lIns="43200" tIns="0" rIns="43200" bIns="0" anchor="ctr">
            <a:noAutofit/>
          </a:bodyPr>
          <a:lstStyle>
            <a:lvl1pPr>
              <a:defRPr sz="1200" b="0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6</a:t>
            </a:r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58800" y="4820400"/>
            <a:ext cx="7826400" cy="984864"/>
          </a:xfrm>
        </p:spPr>
        <p:txBody>
          <a:bodyPr wrap="square" numCol="2" spcCol="360000">
            <a:no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756000" y="2098800"/>
            <a:ext cx="7632000" cy="248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6000" y="4569596"/>
            <a:ext cx="7632000" cy="203064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7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4816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4986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39240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4093235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30312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32004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724256" y="21384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5724128" y="23076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468000" y="2206800"/>
            <a:ext cx="5076000" cy="3384000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0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8</a:t>
            </a:r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4402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4572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3250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3420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2098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2268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612000" y="1990800"/>
            <a:ext cx="5004000" cy="3974400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9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79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10</a:t>
            </a:r>
            <a:endParaRPr lang="en-US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3" spcCol="468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29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11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2" spcCol="540000">
            <a:noAutofit/>
          </a:bodyPr>
          <a:lstStyle>
            <a:lvl1pPr marL="342900" indent="-342900" algn="just">
              <a:lnSpc>
                <a:spcPts val="1500"/>
              </a:lnSpc>
              <a:spcBef>
                <a:spcPts val="1200"/>
              </a:spcBef>
              <a:buClr>
                <a:srgbClr val="009AE1"/>
              </a:buClr>
              <a:buFont typeface="+mj-lt"/>
              <a:buAutoNum type="arabicPeriod"/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2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12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019600"/>
            <a:ext cx="7833600" cy="284693"/>
          </a:xfrm>
        </p:spPr>
        <p:txBody>
          <a:bodyPr wrap="square" numCol="1" spcCol="540000">
            <a:sp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651600" y="34335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51600" y="2880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51600" y="5094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51600" y="45405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651600" y="3987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3636000" y="2970000"/>
            <a:ext cx="4744800" cy="2520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56000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0" y="3225600"/>
            <a:ext cx="7772400" cy="457818"/>
          </a:xfrm>
        </p:spPr>
        <p:txBody>
          <a:bodyPr wrap="square">
            <a:spAutoFit/>
          </a:bodyPr>
          <a:lstStyle>
            <a:lvl1pPr algn="ctr">
              <a:lnSpc>
                <a:spcPts val="2700"/>
              </a:lnSpc>
              <a:defRPr sz="3000" spc="-50" baseline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98" y="6357600"/>
            <a:ext cx="103623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00" y="6350400"/>
            <a:ext cx="134101" cy="1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9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3pPr>
              <a:defRPr>
                <a:latin typeface="Century" pitchFamily="18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7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4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4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0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D3288-7629-4BC0-BE45-08CA1BF00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3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  <p:sldLayoutId id="2147483678" r:id="rId14"/>
    <p:sldLayoutId id="214748370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u="none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entury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u="none" kern="1200">
          <a:solidFill>
            <a:schemeClr val="bg1"/>
          </a:solidFill>
          <a:latin typeface="Century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59193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3356991"/>
            <a:ext cx="7920000" cy="9977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66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6897" y="6237312"/>
            <a:ext cx="1004675" cy="596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57911"/>
            <a:ext cx="323528" cy="432048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972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640" y="6257911"/>
            <a:ext cx="119112" cy="43204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8" r:id="rId17"/>
    <p:sldLayoutId id="2147483699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5900"/>
        </a:lnSpc>
        <a:spcBef>
          <a:spcPct val="0"/>
        </a:spcBef>
        <a:buNone/>
        <a:defRPr sz="4800" b="1" kern="1200" cap="all" spc="-150" baseline="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1300"/>
        </a:lnSpc>
        <a:spcBef>
          <a:spcPts val="0"/>
        </a:spcBef>
        <a:buFontTx/>
        <a:buNone/>
        <a:defRPr sz="1800" b="0" i="0" kern="1200" cap="all" spc="-40" baseline="0">
          <a:solidFill>
            <a:srgbClr val="4B4B4B"/>
          </a:solidFill>
          <a:latin typeface="Calibri" pitchFamily="34" charset="0"/>
          <a:ea typeface="+mn-ea"/>
          <a:cs typeface="Calibri" pitchFamily="34" charset="0"/>
        </a:defRPr>
      </a:lvl1pPr>
      <a:lvl2pPr marL="6286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4.wdp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3.wdp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4134"/>
            <a:ext cx="4824536" cy="547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0" y="2667000"/>
            <a:ext cx="2853886" cy="3204344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520" y="2924944"/>
            <a:ext cx="720080" cy="3204344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796" y="3260824"/>
            <a:ext cx="3670300" cy="218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12" y="5380732"/>
            <a:ext cx="3172716" cy="3525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1520" y="2662313"/>
            <a:ext cx="720080" cy="144016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5054" y="5949280"/>
            <a:ext cx="2879434" cy="18000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172200" y="3276600"/>
            <a:ext cx="2640293" cy="6801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500" b="0" i="0" kern="1200" cap="all" spc="-3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>
                <a:latin typeface="+mj-lt"/>
                <a:cs typeface="Arial"/>
              </a:rPr>
              <a:t>Lesson 4</a:t>
            </a:r>
          </a:p>
          <a:p>
            <a:pPr algn="l">
              <a:lnSpc>
                <a:spcPct val="90000"/>
              </a:lnSpc>
            </a:pPr>
            <a:r>
              <a:rPr lang="en-US" sz="2400" dirty="0" smtClean="0">
                <a:latin typeface="+mj-lt"/>
                <a:cs typeface="Arial"/>
              </a:rPr>
              <a:t>Back to School</a:t>
            </a:r>
            <a:endParaRPr lang="en-US" sz="24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Rule of 72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Calculations: Problem #1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6482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cap="none" dirty="0" smtClean="0">
                <a:latin typeface="+mn-lt"/>
              </a:rPr>
              <a:t>If you deposit $50,000, how many years will it take for it to grow to $100,000?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cap="none" dirty="0" smtClean="0">
                <a:latin typeface="+mn-lt"/>
              </a:rPr>
              <a:t>At 4% annual interest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72 ÷ 4 = 18 years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cap="none" dirty="0" smtClean="0">
                <a:latin typeface="+mn-lt"/>
              </a:rPr>
              <a:t>At 6% annual interest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72 ÷ 6 = 12 years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cap="none" dirty="0" smtClean="0">
                <a:latin typeface="+mn-lt"/>
              </a:rPr>
              <a:t>At 9% annual interest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72 ÷ 9 = 8 years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cap="none" dirty="0" smtClean="0">
                <a:latin typeface="+mn-lt"/>
              </a:rPr>
              <a:t>At 12% annual interest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72 ÷ 12 = 6 years</a:t>
            </a:r>
          </a:p>
          <a:p>
            <a:pPr lvl="2">
              <a:spcAft>
                <a:spcPts val="1200"/>
              </a:spcAft>
            </a:pPr>
            <a:endParaRPr lang="en-US" sz="2000" dirty="0" smtClean="0"/>
          </a:p>
          <a:p>
            <a:pPr lvl="1">
              <a:spcAft>
                <a:spcPts val="1200"/>
              </a:spcAft>
            </a:pPr>
            <a:endParaRPr lang="en-US" sz="2000" dirty="0" smtClean="0"/>
          </a:p>
          <a:p>
            <a:pPr lvl="1">
              <a:spcAft>
                <a:spcPts val="12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000" dirty="0" smtClean="0"/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F295D1-29B9-874C-B3B8-1B1D02BE639A}" type="slidenum">
              <a:rPr lang="es-ES" smtClean="0"/>
              <a:t>10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pic>
        <p:nvPicPr>
          <p:cNvPr id="11" name="Picture 2" descr="percent signs,percentages,Photographs,symbols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077" b="14616"/>
          <a:stretch/>
        </p:blipFill>
        <p:spPr bwMode="auto">
          <a:xfrm>
            <a:off x="5791200" y="3048000"/>
            <a:ext cx="2286000" cy="16529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64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Rule of 72 Calculations: 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Problem #2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600" b="1" cap="none" dirty="0" smtClean="0">
                <a:latin typeface="+mn-lt"/>
              </a:rPr>
              <a:t>What interest rate do you need to grow $50,000 to $100,000?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 smtClean="0">
                <a:latin typeface="+mn-lt"/>
              </a:rPr>
              <a:t>In 2 years?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2200" dirty="0" smtClean="0"/>
              <a:t>72 ÷ 2 = 36%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 smtClean="0">
                <a:latin typeface="+mn-lt"/>
              </a:rPr>
              <a:t>In  5 years?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2200" dirty="0" smtClean="0"/>
              <a:t>72 ÷ 5 = 14.4%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 smtClean="0">
                <a:latin typeface="+mn-lt"/>
              </a:rPr>
              <a:t>In 10 years?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2200" dirty="0" smtClean="0"/>
              <a:t>72 ÷ 10 = 7.2%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 smtClean="0">
                <a:latin typeface="+mn-lt"/>
              </a:rPr>
              <a:t>In 20 years?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2200" dirty="0" smtClean="0"/>
              <a:t>72 ÷ 20 = 3.6%</a:t>
            </a: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C219F7-3F7F-8D4F-897C-88B579093150}" type="slidenum">
              <a:rPr lang="es-ES" smtClean="0"/>
              <a:t>11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pic>
        <p:nvPicPr>
          <p:cNvPr id="11" name="Picture 2" descr="percent signs,percentages,Photographs,symbols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077" b="14616"/>
          <a:stretch/>
        </p:blipFill>
        <p:spPr bwMode="auto">
          <a:xfrm>
            <a:off x="6019800" y="3124200"/>
            <a:ext cx="2286000" cy="16529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60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988" y="279538"/>
            <a:ext cx="3814612" cy="1060626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 - 31"/>
              </a:rPr>
              <a:t>VOCABULARY REVIEW</a:t>
            </a:r>
            <a:endParaRPr lang="en-US" sz="3200" b="1" dirty="0">
              <a:solidFill>
                <a:srgbClr val="000000"/>
              </a:solidFill>
              <a:latin typeface="Arial - 31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1348740" cy="383517"/>
          </a:xfrm>
          <a:prstGeom prst="rect">
            <a:avLst/>
          </a:prstGeom>
          <a:noFill/>
        </p:spPr>
        <p:txBody>
          <a:bodyPr vert="horz" lIns="75008" tIns="37504" rIns="75008" bIns="37504" rtlCol="0">
            <a:spAutoFit/>
          </a:bodyPr>
          <a:lstStyle/>
          <a:p>
            <a:r>
              <a:rPr lang="en-US" sz="2000" b="1" dirty="0" smtClean="0">
                <a:solidFill>
                  <a:srgbClr val="404040"/>
                </a:solidFill>
                <a:latin typeface="Arial - 32"/>
              </a:rPr>
              <a:t>WORD</a:t>
            </a:r>
            <a:endParaRPr lang="en-US" sz="2000" b="1" dirty="0">
              <a:solidFill>
                <a:srgbClr val="404040"/>
              </a:solidFill>
              <a:latin typeface="Arial - 3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1828800"/>
            <a:ext cx="8686800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24200" y="1447800"/>
            <a:ext cx="2263140" cy="352739"/>
          </a:xfrm>
          <a:prstGeom prst="rect">
            <a:avLst/>
          </a:prstGeom>
          <a:noFill/>
        </p:spPr>
        <p:txBody>
          <a:bodyPr vert="horz" lIns="75008" tIns="37504" rIns="75008" bIns="37504" rtlCol="0">
            <a:spAutoFit/>
          </a:bodyPr>
          <a:lstStyle/>
          <a:p>
            <a:r>
              <a:rPr lang="en-US" b="1" dirty="0" smtClean="0">
                <a:latin typeface="Arial - 31"/>
              </a:rPr>
              <a:t>DESCRIPTION</a:t>
            </a:r>
            <a:endParaRPr lang="en-US" b="1" dirty="0">
              <a:latin typeface="Arial - 31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895600" y="1828800"/>
            <a:ext cx="0" cy="4191000"/>
          </a:xfrm>
          <a:prstGeom prst="line">
            <a:avLst/>
          </a:prstGeom>
          <a:ln w="12700" cap="flat" cmpd="sng" algn="ctr">
            <a:solidFill>
              <a:srgbClr val="376092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14650" y="1905000"/>
            <a:ext cx="5749290" cy="321962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original amount of money deposited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95600" y="5257800"/>
            <a:ext cx="5703570" cy="814404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7. A calculation that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estimates growth of funds over time with compound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14650" y="3352800"/>
            <a:ext cx="5749290" cy="568183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 paid only on the principal amount deposited into the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account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26080" y="4798827"/>
            <a:ext cx="5143500" cy="306573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rgbClr val="000000"/>
                </a:solidFill>
                <a:latin typeface="System - 17"/>
              </a:defRPr>
            </a:lvl1pPr>
          </a:lstStyle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6. Length of time money left on deposit in account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03220" y="3986196"/>
            <a:ext cx="6240780" cy="814404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 The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method of computing interest where the interest rate is applied to the principal and any earned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interest; often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referred to as “interest on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interest”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26080" y="2362200"/>
            <a:ext cx="5737860" cy="321962"/>
          </a:xfrm>
          <a:prstGeom prst="rect">
            <a:avLst/>
          </a:prstGeom>
          <a:noFill/>
        </p:spPr>
        <p:txBody>
          <a:bodyPr vert="horz" lIns="75008" tIns="37504" rIns="75008" bIns="37504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Money an institution pays you for use of your funds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27684" y="2784617"/>
            <a:ext cx="6080760" cy="568183"/>
          </a:xfrm>
          <a:prstGeom prst="rect">
            <a:avLst/>
          </a:prstGeom>
          <a:noFill/>
        </p:spPr>
        <p:txBody>
          <a:bodyPr vert="horz" lIns="75008" tIns="37504" rIns="75008" bIns="37504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Expressed as a percentage,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 account will earn if funds are kept on deposit for an agreed-upon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term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10200" y="457200"/>
            <a:ext cx="2537460" cy="1553068"/>
          </a:xfrm>
          <a:prstGeom prst="rect">
            <a:avLst/>
          </a:prstGeom>
          <a:noFill/>
        </p:spPr>
        <p:txBody>
          <a:bodyPr wrap="square" lIns="75008" tIns="37504" rIns="75008" bIns="37504" rtlCol="0">
            <a:spAutoFit/>
          </a:bodyPr>
          <a:lstStyle/>
          <a:p>
            <a:r>
              <a:rPr lang="en-US" sz="1600" b="1" dirty="0">
                <a:solidFill>
                  <a:srgbClr val="009AE1"/>
                </a:solidFill>
                <a:latin typeface="Arial" pitchFamily="34" charset="0"/>
                <a:cs typeface="Arial" pitchFamily="34" charset="0"/>
              </a:rPr>
              <a:t>WORD </a:t>
            </a:r>
            <a:r>
              <a:rPr lang="en-US" sz="1600" b="1" dirty="0" smtClean="0">
                <a:solidFill>
                  <a:srgbClr val="009AE1"/>
                </a:solidFill>
                <a:latin typeface="Arial" pitchFamily="34" charset="0"/>
                <a:cs typeface="Arial" pitchFamily="34" charset="0"/>
              </a:rPr>
              <a:t>BANK</a:t>
            </a:r>
            <a:endParaRPr lang="en-US" sz="1600" b="1" dirty="0">
              <a:solidFill>
                <a:srgbClr val="009AE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9AE1"/>
                </a:solidFill>
                <a:latin typeface="Arial" pitchFamily="34" charset="0"/>
                <a:cs typeface="Arial" pitchFamily="34" charset="0"/>
              </a:rPr>
              <a:t>Compound Interest</a:t>
            </a:r>
          </a:p>
          <a:p>
            <a:r>
              <a:rPr lang="en-US" sz="1600" dirty="0" smtClean="0">
                <a:solidFill>
                  <a:srgbClr val="009AE1"/>
                </a:solidFill>
                <a:latin typeface="Arial" pitchFamily="34" charset="0"/>
                <a:cs typeface="Arial" pitchFamily="34" charset="0"/>
              </a:rPr>
              <a:t>Interest</a:t>
            </a:r>
          </a:p>
          <a:p>
            <a:r>
              <a:rPr lang="en-US" sz="1600" dirty="0" smtClean="0">
                <a:solidFill>
                  <a:srgbClr val="009AE1"/>
                </a:solidFill>
                <a:latin typeface="Arial" pitchFamily="34" charset="0"/>
                <a:cs typeface="Arial" pitchFamily="34" charset="0"/>
              </a:rPr>
              <a:t>Interest Rate</a:t>
            </a:r>
          </a:p>
          <a:p>
            <a:r>
              <a:rPr lang="en-US" sz="1600" dirty="0" smtClean="0">
                <a:solidFill>
                  <a:srgbClr val="009AE1"/>
                </a:solidFill>
                <a:latin typeface="Arial" pitchFamily="34" charset="0"/>
                <a:cs typeface="Arial" pitchFamily="34" charset="0"/>
              </a:rPr>
              <a:t>Principal</a:t>
            </a:r>
          </a:p>
          <a:p>
            <a:endParaRPr lang="en-US" sz="1600" dirty="0">
              <a:solidFill>
                <a:srgbClr val="009AE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91400" y="685800"/>
            <a:ext cx="1600200" cy="814404"/>
          </a:xfrm>
          <a:prstGeom prst="rect">
            <a:avLst/>
          </a:prstGeom>
          <a:noFill/>
        </p:spPr>
        <p:txBody>
          <a:bodyPr wrap="square" lIns="75008" tIns="37504" rIns="75008" bIns="37504" rtlCol="0">
            <a:spAutoFit/>
          </a:bodyPr>
          <a:lstStyle/>
          <a:p>
            <a:r>
              <a:rPr lang="en-US" sz="1600" dirty="0" smtClean="0">
                <a:solidFill>
                  <a:srgbClr val="009AE1"/>
                </a:solidFill>
                <a:latin typeface="Arial" pitchFamily="34" charset="0"/>
                <a:cs typeface="Arial" pitchFamily="34" charset="0"/>
              </a:rPr>
              <a:t>Rule of 72</a:t>
            </a:r>
          </a:p>
          <a:p>
            <a:r>
              <a:rPr lang="en-US" sz="1600" dirty="0" smtClean="0">
                <a:solidFill>
                  <a:srgbClr val="009AE1"/>
                </a:solidFill>
                <a:latin typeface="Arial" pitchFamily="34" charset="0"/>
                <a:cs typeface="Arial" pitchFamily="34" charset="0"/>
              </a:rPr>
              <a:t>Simple Interest</a:t>
            </a:r>
          </a:p>
          <a:p>
            <a:r>
              <a:rPr lang="en-US" sz="1600" dirty="0" smtClean="0">
                <a:solidFill>
                  <a:srgbClr val="009AE1"/>
                </a:solidFill>
                <a:latin typeface="Arial" pitchFamily="34" charset="0"/>
                <a:cs typeface="Arial" pitchFamily="34" charset="0"/>
              </a:rPr>
              <a:t>Term</a:t>
            </a:r>
            <a:endParaRPr lang="en-US" sz="1600" dirty="0">
              <a:solidFill>
                <a:srgbClr val="009AE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8610" y="1905000"/>
            <a:ext cx="2537460" cy="35273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8610" y="2362200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Interest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23072" y="2895600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Interest Rate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06371" y="3429000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Simple Interest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97506" y="4143061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Compound Interest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04800" y="4800600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Term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4800" y="5334000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Rule of 72</a:t>
            </a:r>
            <a:endParaRPr lang="en-US" dirty="0"/>
          </a:p>
        </p:txBody>
      </p:sp>
      <p:sp>
        <p:nvSpPr>
          <p:cNvPr id="26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55191-5320-1349-8243-887A07A31496}" type="slidenum">
              <a:rPr lang="es-ES" smtClean="0"/>
              <a:t>12</a:t>
            </a:fld>
            <a:endParaRPr lang="en-US" dirty="0"/>
          </a:p>
        </p:txBody>
      </p:sp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2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957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In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Summary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49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cap="none" dirty="0" smtClean="0"/>
              <a:t>Saving allows you to meet short-term goals and to prepare for the unexpected.</a:t>
            </a:r>
          </a:p>
          <a:p>
            <a:endParaRPr lang="en-US" dirty="0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5D18A0-AF21-654B-8532-9645BC19868C}" type="slidenum">
              <a:rPr lang="es-ES" smtClean="0"/>
              <a:t>13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1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3D88C8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04800" y="2057400"/>
            <a:ext cx="8610600" cy="1536574"/>
          </a:xfrm>
          <a:prstGeom prst="rect">
            <a:avLst/>
          </a:prstGeom>
          <a:ln>
            <a:solidFill>
              <a:schemeClr val="bg1"/>
            </a:solidFill>
            <a:prstDash val="dot"/>
          </a:ln>
        </p:spPr>
        <p:txBody>
          <a:bodyPr/>
          <a:lstStyle>
            <a:lvl1pPr algn="l" defTabSz="914400" rtl="0" eaLnBrk="1" latinLnBrk="0" hangingPunct="1">
              <a:lnSpc>
                <a:spcPts val="5900"/>
              </a:lnSpc>
              <a:spcBef>
                <a:spcPct val="0"/>
              </a:spcBef>
              <a:buNone/>
              <a:defRPr sz="4800" b="1" kern="1200" cap="all" spc="-150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500" b="0" i="1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Katrina’s Classroom</a:t>
            </a: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 was developed by a team of </a:t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Senior Economic and Financial Education Specialists at the Federal Reserve Bank of Atlanta.</a:t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/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Claire Loup, New Orleans Branch </a:t>
            </a:r>
            <a:r>
              <a:rPr lang="en-US" sz="1400" b="0" cap="none" spc="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Julie Kornegay, Birmingham Branch </a:t>
            </a:r>
            <a:r>
              <a:rPr lang="en-US" sz="1400" b="0" cap="none" spc="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Jackie Morgan, Nashville Branch</a:t>
            </a:r>
            <a:b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/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For additional classroom resources and professional development opportunities, </a:t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please visit www. </a:t>
            </a:r>
            <a:r>
              <a:rPr lang="en-US" sz="1500" b="0" cap="none" spc="0" smtClean="0">
                <a:solidFill>
                  <a:srgbClr val="FFFFFF"/>
                </a:solidFill>
                <a:latin typeface="Georgia"/>
                <a:cs typeface="Georgia"/>
              </a:rPr>
              <a:t>frbatlanta.org/education</a:t>
            </a:r>
            <a:endParaRPr lang="en-US" sz="1500" b="0" cap="none" spc="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55191-5320-1349-8243-887A07A31496}" type="slidenum">
              <a:rPr lang="es-ES" smtClean="0"/>
              <a:t>14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125953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496944" cy="739519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s-ES" sz="4400" dirty="0" err="1" smtClean="0">
                <a:solidFill>
                  <a:schemeClr val="bg1"/>
                </a:solidFill>
              </a:rPr>
              <a:t>Lesson</a:t>
            </a:r>
            <a:r>
              <a:rPr lang="es-ES" sz="4400" dirty="0" smtClean="0">
                <a:solidFill>
                  <a:schemeClr val="bg1"/>
                </a:solidFill>
              </a:rPr>
              <a:t> </a:t>
            </a:r>
            <a:r>
              <a:rPr lang="es-ES" sz="4400" dirty="0" err="1" smtClean="0">
                <a:solidFill>
                  <a:srgbClr val="000000"/>
                </a:solidFill>
              </a:rPr>
              <a:t>Objectives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28800" y="838200"/>
            <a:ext cx="5544269" cy="359928"/>
          </a:xfrm>
        </p:spPr>
        <p:txBody>
          <a:bodyPr/>
          <a:lstStyle/>
          <a:p>
            <a:r>
              <a:rPr lang="es-ES" dirty="0" err="1" smtClean="0">
                <a:solidFill>
                  <a:schemeClr val="tx1"/>
                </a:solidFill>
              </a:rPr>
              <a:t>Lesson</a:t>
            </a:r>
            <a:r>
              <a:rPr lang="es-ES" dirty="0" smtClean="0">
                <a:solidFill>
                  <a:schemeClr val="tx1"/>
                </a:solidFill>
              </a:rPr>
              <a:t> 4: Back </a:t>
            </a:r>
            <a:r>
              <a:rPr lang="es-ES" dirty="0" err="1" smtClean="0">
                <a:solidFill>
                  <a:schemeClr val="tx1"/>
                </a:solidFill>
              </a:rPr>
              <a:t>to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School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486400"/>
            <a:ext cx="3172716" cy="35252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305800" cy="1541448"/>
          </a:xfrm>
        </p:spPr>
        <p:txBody>
          <a:bodyPr wrap="square"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Aft>
                <a:spcPts val="492"/>
              </a:spcAft>
            </a:pPr>
            <a:r>
              <a:rPr lang="en-US" sz="1600" b="1" dirty="0">
                <a:solidFill>
                  <a:srgbClr val="010000"/>
                </a:solidFill>
                <a:cs typeface="Arial"/>
              </a:rPr>
              <a:t>Students will</a:t>
            </a:r>
            <a:r>
              <a:rPr lang="en-US" sz="1600" dirty="0">
                <a:solidFill>
                  <a:srgbClr val="010000"/>
                </a:solidFill>
                <a:cs typeface="Arial"/>
              </a:rPr>
              <a:t>: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/>
              <a:t>Analyze graphs and charts related to </a:t>
            </a:r>
            <a:r>
              <a:rPr lang="en-US" sz="1600" dirty="0" smtClean="0"/>
              <a:t>saving</a:t>
            </a:r>
            <a:r>
              <a:rPr lang="en-US" sz="1600" dirty="0"/>
              <a:t>.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/>
              <a:t>Articulate reasons and goals for saving.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 smtClean="0"/>
              <a:t>Explain </a:t>
            </a:r>
            <a:r>
              <a:rPr lang="en-US" sz="1600" dirty="0"/>
              <a:t>and use the vocabulary associated </a:t>
            </a:r>
            <a:r>
              <a:rPr lang="en-US" sz="1600" dirty="0" smtClean="0"/>
              <a:t>with saving</a:t>
            </a:r>
            <a:r>
              <a:rPr lang="en-US" sz="1600" dirty="0"/>
              <a:t>.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 smtClean="0"/>
              <a:t>Perform </a:t>
            </a:r>
            <a:r>
              <a:rPr lang="en-US" sz="1600" dirty="0"/>
              <a:t>calculations for growth of funds.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 smtClean="0"/>
              <a:t>Recognize </a:t>
            </a:r>
            <a:r>
              <a:rPr lang="en-US" sz="1600" dirty="0"/>
              <a:t>the need for financial preparedness in the face of a disaster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7981200" y="6285600"/>
            <a:ext cx="601528" cy="259045"/>
            <a:chOff x="7981200" y="6285600"/>
            <a:chExt cx="601528" cy="259045"/>
          </a:xfrm>
        </p:grpSpPr>
        <p:sp>
          <p:nvSpPr>
            <p:cNvPr id="15" name="Text Placeholder 12"/>
            <p:cNvSpPr txBox="1">
              <a:spLocks/>
            </p:cNvSpPr>
            <p:nvPr/>
          </p:nvSpPr>
          <p:spPr>
            <a:xfrm>
              <a:off x="8107200" y="6285600"/>
              <a:ext cx="349640" cy="25904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1300"/>
                </a:lnSpc>
                <a:spcBef>
                  <a:spcPts val="0"/>
                </a:spcBef>
                <a:buFontTx/>
                <a:buNone/>
                <a:defRPr sz="1000" b="0" i="0" kern="1200" cap="all" spc="-10" baseline="0">
                  <a:solidFill>
                    <a:srgbClr val="595959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86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2pPr>
              <a:lvl3pPr marL="10858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3pPr>
              <a:lvl4pPr marL="15430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4pPr>
              <a:lvl5pPr marL="20002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9150725E-253C-2448-8515-BC54046F62BA}" type="slidenum">
                <a:rPr lang="en-US" smtClean="0"/>
                <a:t>2</a:t>
              </a:fld>
              <a:endParaRPr lang="en-US" dirty="0"/>
            </a:p>
          </p:txBody>
        </p:sp>
        <p:pic>
          <p:nvPicPr>
            <p:cNvPr id="16" name="Picture 15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200" y="6357600"/>
              <a:ext cx="97528" cy="109719"/>
            </a:xfrm>
            <a:prstGeom prst="rect">
              <a:avLst/>
            </a:prstGeom>
          </p:spPr>
        </p:pic>
        <p:pic>
          <p:nvPicPr>
            <p:cNvPr id="17" name="Picture 16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200" y="6357599"/>
              <a:ext cx="97528" cy="109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29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125953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C4AC1F-F93C-5C48-9076-6588E4FDD2D6}" type="slidenum">
              <a:rPr lang="es-ES" smtClean="0"/>
              <a:t>3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8"/>
            <a:ext cx="97528" cy="10972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920000" cy="861347"/>
          </a:xfrm>
          <a:noFill/>
          <a:ln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s-ES" sz="5400" dirty="0" err="1" smtClean="0">
                <a:solidFill>
                  <a:schemeClr val="bg1"/>
                </a:solidFill>
                <a:effectLst/>
              </a:rPr>
              <a:t>SAVing</a:t>
            </a:r>
            <a:endParaRPr lang="en-US" sz="5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69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Saving versus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Investing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6324600" cy="48307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+mn-lt"/>
              </a:rPr>
              <a:t>What is saving?</a:t>
            </a:r>
          </a:p>
          <a:p>
            <a:pPr lvl="1"/>
            <a:r>
              <a:rPr lang="en-US" sz="2000" dirty="0" smtClean="0"/>
              <a:t>Savings = Disposable income – Consumption.</a:t>
            </a:r>
          </a:p>
          <a:p>
            <a:pPr lvl="1"/>
            <a:r>
              <a:rPr lang="en-US" sz="2000" dirty="0" smtClean="0"/>
              <a:t>It is the preservation and protection of money from loss.</a:t>
            </a:r>
          </a:p>
          <a:p>
            <a:pPr lvl="1"/>
            <a:r>
              <a:rPr lang="en-US" sz="2000" dirty="0" smtClean="0"/>
              <a:t>It helps you meet short-term goals and needs.</a:t>
            </a:r>
          </a:p>
          <a:p>
            <a:pPr lvl="1"/>
            <a:r>
              <a:rPr lang="en-US" sz="2000" dirty="0" smtClean="0"/>
              <a:t>It helps you prepare for the unexpected.</a:t>
            </a:r>
          </a:p>
          <a:p>
            <a:pPr lvl="1"/>
            <a:endParaRPr lang="en-US" sz="2000" dirty="0" smtClean="0"/>
          </a:p>
          <a:p>
            <a:r>
              <a:rPr lang="en-US" sz="2000" b="1" dirty="0" smtClean="0">
                <a:latin typeface="+mn-lt"/>
              </a:rPr>
              <a:t>What is investing?</a:t>
            </a:r>
          </a:p>
          <a:p>
            <a:pPr lvl="1"/>
            <a:r>
              <a:rPr lang="en-US" sz="2000" dirty="0" smtClean="0"/>
              <a:t>It is a long-term commitment to put money away and let it grow.</a:t>
            </a:r>
          </a:p>
          <a:p>
            <a:pPr lvl="1"/>
            <a:r>
              <a:rPr lang="en-US" sz="2000" dirty="0" smtClean="0"/>
              <a:t>You are taking a risk with a portion of your savings, such as by buying stocks or bonds, in hopes of realizing higher long-term returns.</a:t>
            </a:r>
          </a:p>
          <a:p>
            <a:pPr lvl="1"/>
            <a:endParaRPr lang="en-US" sz="2000" dirty="0" smtClean="0"/>
          </a:p>
          <a:p>
            <a:endParaRPr lang="en-US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286000"/>
            <a:ext cx="1600200" cy="22432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F5C014-6B48-BB4D-9CB3-8314CA4F5E7F}" type="slidenum">
              <a:rPr lang="es-ES" smtClean="0"/>
              <a:t>4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2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Reasons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for Saving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8100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/>
              <a:t>To build an emergency fund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/>
              <a:t>To cover budget shortfalls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/>
              <a:t>To meet future needs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/>
              <a:t>To achieve personal and financial goals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/>
              <a:t>To keep funds secure while </a:t>
            </a:r>
            <a:br>
              <a:rPr lang="en-US" sz="2400" cap="none" dirty="0" smtClean="0"/>
            </a:br>
            <a:r>
              <a:rPr lang="en-US" sz="2400" cap="none" dirty="0" smtClean="0"/>
              <a:t>increasing them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168944" cy="21689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B2884C-3FF2-6343-BBD2-4AD7C06D7ACB}" type="slidenum">
              <a:rPr lang="es-ES" smtClean="0"/>
              <a:t>5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6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Your Goals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for Saving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828800"/>
            <a:ext cx="8229600" cy="433965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/>
              <a:t>List three things you want that may require you to save money in order to buy them.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/>
              <a:t>How much will each item cost?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/>
              <a:t>How long do you estimate it will take you to save for each item?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/>
              <a:t>How much per week/month will you need to save?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/>
              <a:t>How will this impact your budget?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/>
              <a:t>What might you have to give up to attain these items?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17523-93F1-1B4A-B1FC-5569E9C50C91}" type="slidenum">
              <a:rPr lang="es-ES" smtClean="0"/>
              <a:t>6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67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2561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Tools for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Saving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4800600" cy="265970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/>
              <a:t>Savings account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/>
              <a:t>Money market account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/>
              <a:t>Certificate of deposit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/>
              <a:t>Savings bond</a:t>
            </a:r>
          </a:p>
          <a:p>
            <a:endParaRPr lang="en-US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867400" y="1828800"/>
            <a:ext cx="2495937" cy="20172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8F5909-18CA-4644-B94E-23A5EA314E67}" type="slidenum">
              <a:rPr lang="es-ES" smtClean="0"/>
              <a:t>7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3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457200"/>
            <a:ext cx="8305800" cy="98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Compound Interest: </a:t>
            </a:r>
            <a:r>
              <a:rPr lang="en-US" sz="3200" dirty="0" smtClean="0">
                <a:solidFill>
                  <a:srgbClr val="009AE1"/>
                </a:solidFill>
              </a:rPr>
              <a:t>Daily vs. Monthly vs. Yearly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8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 smtClean="0">
                <a:latin typeface="Arial"/>
                <a:cs typeface="Arial"/>
              </a:rPr>
              <a:t>Principal </a:t>
            </a:r>
            <a:r>
              <a:rPr lang="en-US" sz="1600" dirty="0">
                <a:latin typeface="Arial"/>
                <a:cs typeface="Arial"/>
              </a:rPr>
              <a:t>= </a:t>
            </a:r>
            <a:r>
              <a:rPr lang="en-US" sz="1600" dirty="0" smtClean="0">
                <a:latin typeface="Arial"/>
                <a:cs typeface="Arial"/>
              </a:rPr>
              <a:t>$1,000 </a:t>
            </a:r>
            <a:r>
              <a:rPr lang="en-US" sz="1600" dirty="0">
                <a:latin typeface="Arial"/>
                <a:cs typeface="Arial"/>
              </a:rPr>
              <a:t>(year 1 only</a:t>
            </a:r>
            <a:r>
              <a:rPr lang="en-US" sz="1600" dirty="0" smtClean="0">
                <a:latin typeface="Arial"/>
                <a:cs typeface="Arial"/>
              </a:rPr>
              <a:t>) ~ Interest </a:t>
            </a:r>
            <a:r>
              <a:rPr lang="en-US" sz="1600" dirty="0">
                <a:latin typeface="Arial"/>
                <a:cs typeface="Arial"/>
              </a:rPr>
              <a:t>Rate = </a:t>
            </a:r>
            <a:r>
              <a:rPr lang="en-US" sz="1600" dirty="0" smtClean="0">
                <a:latin typeface="Arial"/>
                <a:cs typeface="Arial"/>
              </a:rPr>
              <a:t>5% ~ Term = 5 Years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738986"/>
              </p:ext>
            </p:extLst>
          </p:nvPr>
        </p:nvGraphicFramePr>
        <p:xfrm>
          <a:off x="838200" y="1676400"/>
          <a:ext cx="7024552" cy="436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44D79F-EFF3-5941-B23E-8D4519E6E94C}" type="slidenum">
              <a:rPr lang="es-ES" smtClean="0"/>
              <a:t>8</a:t>
            </a:fld>
            <a:endParaRPr lang="en-US" dirty="0"/>
          </a:p>
        </p:txBody>
      </p:sp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2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Watch it Grow: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Rule of 72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8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b="1" cap="none" dirty="0" smtClean="0">
                <a:latin typeface="+mn-lt"/>
              </a:rPr>
              <a:t>With the rule of 72, you can estimate the growth of funds over time with compound interest.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cap="none" dirty="0" smtClean="0">
                <a:latin typeface="+mn-lt"/>
              </a:rPr>
              <a:t>You calculate the length of time (in years) for a principal deposit to double.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cap="none" dirty="0" smtClean="0">
                <a:latin typeface="+mn-lt"/>
              </a:rPr>
              <a:t>You divide 72 by the rate of return.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b="1" cap="none" dirty="0" smtClean="0">
                <a:latin typeface="+mn-lt"/>
              </a:rPr>
              <a:t>EXAMPLE: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200" dirty="0" smtClean="0"/>
              <a:t>Say you deposit $5,000 today at an </a:t>
            </a:r>
            <a:br>
              <a:rPr lang="en-US" sz="2200" dirty="0" smtClean="0"/>
            </a:br>
            <a:r>
              <a:rPr lang="en-US" sz="2200" dirty="0" smtClean="0"/>
              <a:t>8% interest rate.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200" dirty="0" smtClean="0"/>
              <a:t>Apply the rule: 72 ÷ 8 = 9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200" dirty="0" smtClean="0"/>
              <a:t>The principal will double every 9 years.</a:t>
            </a:r>
          </a:p>
        </p:txBody>
      </p:sp>
      <p:pic>
        <p:nvPicPr>
          <p:cNvPr id="80898" name="Picture 2" descr="percent signs,percentages,Photographs,symbols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077" b="14616"/>
          <a:stretch/>
        </p:blipFill>
        <p:spPr bwMode="auto">
          <a:xfrm>
            <a:off x="6400800" y="3429000"/>
            <a:ext cx="2286000" cy="16529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31C1FB-707C-A849-958D-18E1B91E97AD}" type="slidenum">
              <a:rPr lang="es-ES" smtClean="0"/>
              <a:t>9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8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68&quot;&gt;&lt;object type=&quot;3&quot; unique_id=&quot;10171&quot;&gt;&lt;property id=&quot;20148&quot; value=&quot;5&quot;/&gt;&lt;property id=&quot;20300&quot; value=&quot;Slide 3 - &amp;quot;Human Capital  AND EDUCATION&amp;quot;&quot;/&gt;&lt;property id=&quot;20307&quot; value=&quot;332&quot;/&gt;&lt;/object&gt;&lt;object type=&quot;3&quot; unique_id=&quot;10172&quot;&gt;&lt;property id=&quot;20148&quot; value=&quot;5&quot;/&gt;&lt;property id=&quot;20300&quot; value=&quot;Slide 4 - &amp;quot;Human Capital: Invest in Yourself&amp;quot;&quot;/&gt;&lt;property id=&quot;20307&quot; value=&quot;261&quot;/&gt;&lt;/object&gt;&lt;object type=&quot;3&quot; unique_id=&quot;10173&quot;&gt;&lt;property id=&quot;20148&quot; value=&quot;5&quot;/&gt;&lt;property id=&quot;20300&quot; value=&quot;Slide 5 - &amp;quot;Your Human Capital&amp;quot;&quot;/&gt;&lt;property id=&quot;20307&quot; value=&quot;347&quot;/&gt;&lt;/object&gt;&lt;object type=&quot;3&quot; unique_id=&quot;10174&quot;&gt;&lt;property id=&quot;20148&quot; value=&quot;5&quot;/&gt;&lt;property id=&quot;20300&quot; value=&quot;Slide 6 - &amp;quot;How Long Will It Take to Earn $1 Million?&amp;quot;&quot;/&gt;&lt;property id=&quot;20307&quot; value=&quot;259&quot;/&gt;&lt;/object&gt;&lt;object type=&quot;3&quot; unique_id=&quot;10175&quot;&gt;&lt;property id=&quot;20148&quot; value=&quot;5&quot;/&gt;&lt;property id=&quot;20300&quot; value=&quot;Slide 7 - &amp;quot;Graph: How Long WILL It Take to Earn $1 Million? &amp;quot;&quot;/&gt;&lt;property id=&quot;20307&quot; value=&quot;348&quot;/&gt;&lt;/object&gt;&lt;object type=&quot;3&quot; unique_id=&quot;10176&quot;&gt;&lt;property id=&quot;20148&quot; value=&quot;5&quot;/&gt;&lt;property id=&quot;20300&quot; value=&quot;Slide 8 - &amp;quot;Earnings, Unemployment Rates, and Education&amp;quot;&quot;/&gt;&lt;property id=&quot;20307&quot; value=&quot;260&quot;/&gt;&lt;/object&gt;&lt;object type=&quot;3&quot; unique_id=&quot;10177&quot;&gt;&lt;property id=&quot;20148&quot; value=&quot;5&quot;/&gt;&lt;property id=&quot;20300&quot; value=&quot;Slide 9 - &amp;quot;Teen Unemployment Rates&amp;quot;&quot;/&gt;&lt;property id=&quot;20307&quot; value=&quot;328&quot;/&gt;&lt;/object&gt;&lt;object type=&quot;3&quot; unique_id=&quot;10178&quot;&gt;&lt;property id=&quot;20148&quot; value=&quot;5&quot;/&gt;&lt;property id=&quot;20300&quot; value=&quot;Slide 10 - &amp;quot;Education Pays… But It Also Costs&amp;quot;&quot;/&gt;&lt;property id=&quot;20307&quot; value=&quot;262&quot;/&gt;&lt;/object&gt;&lt;object type=&quot;3&quot; unique_id=&quot;10179&quot;&gt;&lt;property id=&quot;20148&quot; value=&quot;5&quot;/&gt;&lt;property id=&quot;20300&quot; value=&quot;Slide 11 - &amp;quot;Student Loan Rule of Thumb&amp;quot;&quot;/&gt;&lt;property id=&quot;20307&quot; value=&quot;351&quot;/&gt;&lt;/object&gt;&lt;object type=&quot;3&quot; unique_id=&quot;10180&quot;&gt;&lt;property id=&quot;20148&quot; value=&quot;5&quot;/&gt;&lt;property id=&quot;20300&quot; value=&quot;Slide 12 - &amp;quot;Paying for College: Do Your Homework&amp;quot;&quot;/&gt;&lt;property id=&quot;20307&quot; value=&quot;327&quot;/&gt;&lt;/object&gt;&lt;object type=&quot;3&quot; unique_id=&quot;10181&quot;&gt;&lt;property id=&quot;20148&quot; value=&quot;5&quot;/&gt;&lt;property id=&quot;20300&quot; value=&quot;Slide 13 - &amp;quot;Planning for Postsecondary Education&amp;quot;&quot;/&gt;&lt;property id=&quot;20307&quot; value=&quot;329&quot;/&gt;&lt;/object&gt;&lt;object type=&quot;3&quot; unique_id=&quot;10182&quot;&gt;&lt;property id=&quot;20148&quot; value=&quot;5&quot;/&gt;&lt;property id=&quot;20300&quot; value=&quot;Slide 14 - &amp;quot;Activity: Evaluating Postsecondary Opportunities and Expenses&amp;quot;&quot;/&gt;&lt;property id=&quot;20307&quot; value=&quot;346&quot;/&gt;&lt;/object&gt;&lt;object type=&quot;3&quot; unique_id=&quot;10183&quot;&gt;&lt;property id=&quot;20148&quot; value=&quot;5&quot;/&gt;&lt;property id=&quot;20300&quot; value=&quot;Slide 15&quot;/&gt;&lt;property id=&quot;20307&quot; value=&quot;354&quot;/&gt;&lt;/object&gt;&lt;object type=&quot;3&quot; unique_id=&quot;10184&quot;&gt;&lt;property id=&quot;20148&quot; value=&quot;5&quot;/&gt;&lt;property id=&quot;20300&quot; value=&quot;Slide 16&quot;/&gt;&lt;property id=&quot;20307&quot; value=&quot;355&quot;/&gt;&lt;/object&gt;&lt;object type=&quot;3&quot; unique_id=&quot;10185&quot;&gt;&lt;property id=&quot;20148&quot; value=&quot;5&quot;/&gt;&lt;property id=&quot;20300&quot; value=&quot;Slide 17&quot;/&gt;&lt;property id=&quot;20307&quot; value=&quot;356&quot;/&gt;&lt;/object&gt;&lt;object type=&quot;3&quot; unique_id=&quot;10186&quot;&gt;&lt;property id=&quot;20148&quot; value=&quot;5&quot;/&gt;&lt;property id=&quot;20300&quot; value=&quot;Slide 18&quot;/&gt;&lt;property id=&quot;20307&quot; value=&quot;357&quot;/&gt;&lt;/object&gt;&lt;object type=&quot;3&quot; unique_id=&quot;10187&quot;&gt;&lt;property id=&quot;20148&quot; value=&quot;5&quot;/&gt;&lt;property id=&quot;20300&quot; value=&quot;Slide 19 - &amp;quot;Activity: Evaluating Postsecondary Opportunities and Expenses&amp;quot;&quot;/&gt;&lt;property id=&quot;20307&quot; value=&quot;358&quot;/&gt;&lt;/object&gt;&lt;object type=&quot;3&quot; unique_id=&quot;10189&quot;&gt;&lt;property id=&quot;20148&quot; value=&quot;5&quot;/&gt;&lt;property id=&quot;20300&quot; value=&quot;Slide 21&quot;/&gt;&lt;property id=&quot;20307&quot; value=&quot;258&quot;/&gt;&lt;/object&gt;&lt;object type=&quot;3&quot; unique_id=&quot;10191&quot;&gt;&lt;property id=&quot;20148&quot; value=&quot;5&quot;/&gt;&lt;property id=&quot;20300&quot; value=&quot;Slide 23 - &amp;quot;Managing Your Money: The Budget&amp;quot;&quot;/&gt;&lt;property id=&quot;20307&quot; value=&quot;320&quot;/&gt;&lt;/object&gt;&lt;object type=&quot;3&quot; unique_id=&quot;10192&quot;&gt;&lt;property id=&quot;20148&quot; value=&quot;5&quot;/&gt;&lt;property id=&quot;20300&quot; value=&quot;Slide 24 - &amp;quot;Managing Your Money: The Budget&amp;quot;&quot;/&gt;&lt;property id=&quot;20307&quot; value=&quot;274&quot;/&gt;&lt;/object&gt;&lt;object type=&quot;3&quot; unique_id=&quot;10193&quot;&gt;&lt;property id=&quot;20148&quot; value=&quot;5&quot;/&gt;&lt;property id=&quot;20300&quot; value=&quot;Slide 25 - &amp;quot;The Budget: Determine Income&amp;quot;&quot;/&gt;&lt;property id=&quot;20307&quot; value=&quot;271&quot;/&gt;&lt;/object&gt;&lt;object type=&quot;3&quot; unique_id=&quot;10194&quot;&gt;&lt;property id=&quot;20148&quot; value=&quot;5&quot;/&gt;&lt;property id=&quot;20300&quot; value=&quot;Slide 26&quot;/&gt;&lt;property id=&quot;20307&quot; value=&quot;338&quot;/&gt;&lt;/object&gt;&lt;object type=&quot;3&quot; unique_id=&quot;10195&quot;&gt;&lt;property id=&quot;20148&quot; value=&quot;5&quot;/&gt;&lt;property id=&quot;20300&quot; value=&quot;Slide 27&quot;/&gt;&lt;property id=&quot;20307&quot; value=&quot;268&quot;/&gt;&lt;/object&gt;&lt;object type=&quot;3&quot; unique_id=&quot;10196&quot;&gt;&lt;property id=&quot;20148&quot; value=&quot;5&quot;/&gt;&lt;property id=&quot;20300&quot; value=&quot;Slide 28 - &amp;quot;Activity: Tracking Your Expenses&amp;quot;&quot;/&gt;&lt;property id=&quot;20307&quot; value=&quot;269&quot;/&gt;&lt;/object&gt;&lt;object type=&quot;3&quot; unique_id=&quot;10197&quot;&gt;&lt;property id=&quot;20148&quot; value=&quot;5&quot;/&gt;&lt;property id=&quot;20300&quot; value=&quot;Slide 29 - &amp;quot;Activity: Tracking Your Expenses&amp;quot;&quot;/&gt;&lt;property id=&quot;20307&quot; value=&quot;270&quot;/&gt;&lt;/object&gt;&lt;object type=&quot;3&quot; unique_id=&quot;10198&quot;&gt;&lt;property id=&quot;20148&quot; value=&quot;5&quot;/&gt;&lt;property id=&quot;20300&quot; value=&quot;Slide 30&quot;/&gt;&lt;property id=&quot;20307&quot; value=&quot;342&quot;/&gt;&lt;/object&gt;&lt;object type=&quot;3&quot; unique_id=&quot;10199&quot;&gt;&lt;property id=&quot;20148&quot; value=&quot;5&quot;/&gt;&lt;property id=&quot;20300&quot; value=&quot;Slide 31 - &amp;quot;Create a Budget&amp;quot;&quot;/&gt;&lt;property id=&quot;20307&quot; value=&quot;273&quot;/&gt;&lt;/object&gt;&lt;object type=&quot;3&quot; unique_id=&quot;10200&quot;&gt;&lt;property id=&quot;20148&quot; value=&quot;5&quot;/&gt;&lt;property id=&quot;20300&quot; value=&quot;Slide 32 - &amp;quot;Activity: Budget Scenarios&amp;quot;&quot;/&gt;&lt;property id=&quot;20307&quot; value=&quot;353&quot;/&gt;&lt;/object&gt;&lt;object type=&quot;3&quot; unique_id=&quot;10201&quot;&gt;&lt;property id=&quot;20148&quot; value=&quot;5&quot;/&gt;&lt;property id=&quot;20300&quot; value=&quot;Slide 33 - &amp;quot;Activity: Budget Scenarios&amp;quot;&quot;/&gt;&lt;property id=&quot;20307&quot; value=&quot;344&quot;/&gt;&lt;/object&gt;&lt;object type=&quot;3&quot; unique_id=&quot;10202&quot;&gt;&lt;property id=&quot;20148&quot; value=&quot;5&quot;/&gt;&lt;property id=&quot;20300&quot; value=&quot;Slide 34 - &amp;quot;Activity: Budget Scenarios&amp;quot;&quot;/&gt;&lt;property id=&quot;20307&quot; value=&quot;359&quot;/&gt;&lt;/object&gt;&lt;object type=&quot;3&quot; unique_id=&quot;10203&quot;&gt;&lt;property id=&quot;20148&quot; value=&quot;5&quot;/&gt;&lt;property id=&quot;20300&quot; value=&quot;Slide 35 - &amp;quot;The Budget: Implement and Track&amp;quot;&quot;/&gt;&lt;property id=&quot;20307&quot; value=&quot;278&quot;/&gt;&lt;/object&gt;&lt;object type=&quot;3&quot; unique_id=&quot;10204&quot;&gt;&lt;property id=&quot;20148&quot; value=&quot;5&quot;/&gt;&lt;property id=&quot;20300&quot; value=&quot;Slide 36 - &amp;quot;The Budget: Review and Adjust&amp;quot;&quot;/&gt;&lt;property id=&quot;20307&quot; value=&quot;343&quot;/&gt;&lt;/object&gt;&lt;object type=&quot;3&quot; unique_id=&quot;10207&quot;&gt;&lt;property id=&quot;20148&quot; value=&quot;5&quot;/&gt;&lt;property id=&quot;20300&quot; value=&quot;Slide 38 - &amp;quot;Saving versus Investing&amp;quot;&quot;/&gt;&lt;property id=&quot;20307&quot; value=&quot;293&quot;/&gt;&lt;/object&gt;&lt;object type=&quot;3&quot; unique_id=&quot;10208&quot;&gt;&lt;property id=&quot;20148&quot; value=&quot;5&quot;/&gt;&lt;property id=&quot;20300&quot; value=&quot;Slide 39 - &amp;quot;Reasons for Saving&amp;quot;&quot;/&gt;&lt;property id=&quot;20307&quot; value=&quot;294&quot;/&gt;&lt;/object&gt;&lt;object type=&quot;3&quot; unique_id=&quot;10209&quot;&gt;&lt;property id=&quot;20148&quot; value=&quot;5&quot;/&gt;&lt;property id=&quot;20300&quot; value=&quot;Slide 40 - &amp;quot;Your Goals for Saving&amp;quot;&quot;/&gt;&lt;property id=&quot;20307&quot; value=&quot;292&quot;/&gt;&lt;/object&gt;&lt;object type=&quot;3&quot; unique_id=&quot;10210&quot;&gt;&lt;property id=&quot;20148&quot; value=&quot;5&quot;/&gt;&lt;property id=&quot;20300&quot; value=&quot;Slide 41 - &amp;quot;Tools for Saving&amp;quot;&quot;/&gt;&lt;property id=&quot;20307&quot; value=&quot;321&quot;/&gt;&lt;/object&gt;&lt;object type=&quot;3&quot; unique_id=&quot;10211&quot;&gt;&lt;property id=&quot;20148&quot; value=&quot;5&quot;/&gt;&lt;property id=&quot;20300&quot; value=&quot;Slide 42 - &amp;quot;Compound Interest: Daily vs. Monthly vs. Yearly&amp;quot;&quot;/&gt;&lt;property id=&quot;20307&quot; value=&quot;336&quot;/&gt;&lt;/object&gt;&lt;object type=&quot;3&quot; unique_id=&quot;10212&quot;&gt;&lt;property id=&quot;20148&quot; value=&quot;5&quot;/&gt;&lt;property id=&quot;20300&quot; value=&quot;Slide 43 - &amp;quot;Watch it Grow: Rule of 72&amp;quot;&quot;/&gt;&lt;property id=&quot;20307&quot; value=&quot;302&quot;/&gt;&lt;/object&gt;&lt;object type=&quot;3&quot; unique_id=&quot;10213&quot;&gt;&lt;property id=&quot;20148&quot; value=&quot;5&quot;/&gt;&lt;property id=&quot;20300&quot; value=&quot;Slide 44 - &amp;quot;Rule of 72 Calculations: Problem #1&amp;quot;&quot;/&gt;&lt;property id=&quot;20307&quot; value=&quot;303&quot;/&gt;&lt;/object&gt;&lt;object type=&quot;3&quot; unique_id=&quot;10214&quot;&gt;&lt;property id=&quot;20148&quot; value=&quot;5&quot;/&gt;&lt;property id=&quot;20300&quot; value=&quot;Slide 45 - &amp;quot;Rule of 72 Calculations:  Problem #2&amp;quot;&quot;/&gt;&lt;property id=&quot;20307&quot; value=&quot;304&quot;/&gt;&lt;/object&gt;&lt;object type=&quot;3&quot; unique_id=&quot;10215&quot;&gt;&lt;property id=&quot;20148&quot; value=&quot;5&quot;/&gt;&lt;property id=&quot;20300&quot; value=&quot;Slide 46&quot;/&gt;&lt;property id=&quot;20307&quot; value=&quot;345&quot;/&gt;&lt;/object&gt;&lt;object type=&quot;3&quot; unique_id=&quot;10269&quot;&gt;&lt;property id=&quot;20148&quot; value=&quot;5&quot;/&gt;&lt;property id=&quot;20300&quot; value=&quot;Slide 1&quot;/&gt;&lt;property id=&quot;20307&quot; value=&quot;360&quot;/&gt;&lt;/object&gt;&lt;object type=&quot;3&quot; unique_id=&quot;10270&quot;&gt;&lt;property id=&quot;20148&quot; value=&quot;5&quot;/&gt;&lt;property id=&quot;20300&quot; value=&quot;Slide 2 - &amp;quot;Lesson Objectives&amp;quot;&quot;/&gt;&lt;property id=&quot;20307&quot; value=&quot;361&quot;/&gt;&lt;/object&gt;&lt;object type=&quot;3&quot; unique_id=&quot;10271&quot;&gt;&lt;property id=&quot;20148&quot; value=&quot;5&quot;/&gt;&lt;property id=&quot;20300&quot; value=&quot;Slide 20 - &amp;quot;Back to School&amp;quot;&quot;/&gt;&lt;property id=&quot;20307&quot; value=&quot;362&quot;/&gt;&lt;/object&gt;&lt;object type=&quot;3&quot; unique_id=&quot;10272&quot;&gt;&lt;property id=&quot;20148&quot; value=&quot;5&quot;/&gt;&lt;property id=&quot;20300&quot; value=&quot;Slide 22 - &amp;quot;Budgeting&amp;quot;&quot;/&gt;&lt;property id=&quot;20307&quot; value=&quot;363&quot;/&gt;&lt;/object&gt;&lt;object type=&quot;3&quot; unique_id=&quot;10273&quot;&gt;&lt;property id=&quot;20148&quot; value=&quot;5&quot;/&gt;&lt;property id=&quot;20300&quot; value=&quot;Slide 37 - &amp;quot;SAVing&amp;quot;&quot;/&gt;&lt;property id=&quot;20307&quot; value=&quot;364&quot;/&gt;&lt;/object&gt;&lt;object type=&quot;3&quot; unique_id=&quot;10274&quot;&gt;&lt;property id=&quot;20148&quot; value=&quot;5&quot;/&gt;&lt;property id=&quot;20300&quot; value=&quot;Slide 47 - &amp;quot;In Summary&amp;quot;&quot;/&gt;&lt;property id=&quot;20307&quot; value=&quot;366&quot;/&gt;&lt;/object&gt;&lt;object type=&quot;3&quot; unique_id=&quot;10275&quot;&gt;&lt;property id=&quot;20148&quot; value=&quot;5&quot;/&gt;&lt;property id=&quot;20300&quot; value=&quot;Slide 48&quot;/&gt;&lt;property id=&quot;20307&quot; value=&quot;365&quot;/&gt;&lt;/object&gt;&lt;/object&gt;&lt;object type=&quot;8&quot; unique_id=&quot;1026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>
          <a:spcAft>
            <a:spcPts val="1200"/>
          </a:spcAft>
          <a:buFontTx/>
          <a:buChar char="•"/>
          <a:defRPr sz="2400" dirty="0" smtClean="0">
            <a:solidFill>
              <a:schemeClr val="bg1"/>
            </a:solidFill>
            <a:latin typeface="Century" pitchFamily="18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Katrin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3333"/>
        </a:solidFill>
        <a:ln w="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233390-99BE-415C-A1F3-AB17843DEF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EB92B4-F895-4C5B-AE50-6D3DEA326A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821B08B-DF70-4849-9CED-5187FAE3DDF4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8609</TotalTime>
  <Words>746</Words>
  <Application>Microsoft Office PowerPoint</Application>
  <PresentationFormat>On-screen Show (4:3)</PresentationFormat>
  <Paragraphs>137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- 31</vt:lpstr>
      <vt:lpstr>Arial - 32</vt:lpstr>
      <vt:lpstr>Calibri</vt:lpstr>
      <vt:lpstr>Century</vt:lpstr>
      <vt:lpstr>Franklin Gothic Medium</vt:lpstr>
      <vt:lpstr>Georgia</vt:lpstr>
      <vt:lpstr>Wingdings</vt:lpstr>
      <vt:lpstr>1_Office Theme</vt:lpstr>
      <vt:lpstr>Katrina1</vt:lpstr>
      <vt:lpstr>PowerPoint Presentation</vt:lpstr>
      <vt:lpstr>Lesson Objectives</vt:lpstr>
      <vt:lpstr>SAVing</vt:lpstr>
      <vt:lpstr>Saving versus Investing</vt:lpstr>
      <vt:lpstr>Reasons for Saving</vt:lpstr>
      <vt:lpstr>Your Goals for Saving</vt:lpstr>
      <vt:lpstr>Tools for Saving</vt:lpstr>
      <vt:lpstr>Compound Interest: Daily vs. Monthly vs. Yearly</vt:lpstr>
      <vt:lpstr>Watch it Grow: Rule of 72</vt:lpstr>
      <vt:lpstr>Rule of 72 Calculations: Problem #1</vt:lpstr>
      <vt:lpstr>Rule of 72 Calculations:  Problem #2</vt:lpstr>
      <vt:lpstr>PowerPoint Presentation</vt:lpstr>
      <vt:lpstr>In Summary</vt:lpstr>
      <vt:lpstr>PowerPoint Presentation</vt:lpstr>
    </vt:vector>
  </TitlesOfParts>
  <Company>Federal Reserve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Morgan, Jackie</dc:creator>
  <cp:lastModifiedBy>Michael Zavarello</cp:lastModifiedBy>
  <cp:revision>280</cp:revision>
  <cp:lastPrinted>2013-12-18T15:46:06Z</cp:lastPrinted>
  <dcterms:created xsi:type="dcterms:W3CDTF">2013-11-05T19:13:27Z</dcterms:created>
  <dcterms:modified xsi:type="dcterms:W3CDTF">2016-09-26T16:49:59Z</dcterms:modified>
</cp:coreProperties>
</file>